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5"/>
  </p:notesMasterIdLst>
  <p:handoutMasterIdLst>
    <p:handoutMasterId r:id="rId16"/>
  </p:handoutMasterIdLst>
  <p:sldIdLst>
    <p:sldId id="277" r:id="rId2"/>
    <p:sldId id="268" r:id="rId3"/>
    <p:sldId id="269" r:id="rId4"/>
    <p:sldId id="270" r:id="rId5"/>
    <p:sldId id="279" r:id="rId6"/>
    <p:sldId id="278" r:id="rId7"/>
    <p:sldId id="280" r:id="rId8"/>
    <p:sldId id="281" r:id="rId9"/>
    <p:sldId id="286" r:id="rId10"/>
    <p:sldId id="287" r:id="rId11"/>
    <p:sldId id="284" r:id="rId12"/>
    <p:sldId id="275" r:id="rId13"/>
    <p:sldId id="276"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21B04ABC-F49B-9D49-AD68-6D9A9059891D}">
          <p14:sldIdLst>
            <p14:sldId id="277"/>
            <p14:sldId id="268"/>
            <p14:sldId id="269"/>
            <p14:sldId id="270"/>
            <p14:sldId id="279"/>
            <p14:sldId id="278"/>
            <p14:sldId id="280"/>
            <p14:sldId id="281"/>
            <p14:sldId id="286"/>
            <p14:sldId id="287"/>
            <p14:sldId id="284"/>
          </p14:sldIdLst>
        </p14:section>
        <p14:section name="Summary" id="{35542D88-5274-4946-AED5-A136C690C6D3}">
          <p14:sldIdLst>
            <p14:sldId id="275"/>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96400" autoAdjust="0"/>
  </p:normalViewPr>
  <p:slideViewPr>
    <p:cSldViewPr snapToGrid="0">
      <p:cViewPr varScale="1">
        <p:scale>
          <a:sx n="110" d="100"/>
          <a:sy n="110" d="100"/>
        </p:scale>
        <p:origin x="1242"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2022-04-04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2022-04-04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April 4, 2022</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April 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April 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April 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April 4, 2022</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April 4, 2022</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April 4,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April 4, 2022</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April 4, 2022</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April 4, 2022</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April 4, 2022</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April 4,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April 4, 2022</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lnSpc>
                <a:spcPct val="200000"/>
              </a:lnSpc>
            </a:pPr>
            <a:r>
              <a:rPr lang="en-CA" sz="1600" b="1" dirty="0">
                <a:effectLst/>
                <a:ea typeface="Times New Roman" panose="02020603050405020304" pitchFamily="18" charset="0"/>
                <a:cs typeface="Times New Roman" panose="02020603050405020304" pitchFamily="18" charset="0"/>
              </a:rPr>
              <a:t>Predicting Credit Card Approval of Customers using Machine Learning Algorithms</a:t>
            </a:r>
            <a:br>
              <a:rPr lang="en-CA" sz="1600" b="1" dirty="0">
                <a:effectLst/>
                <a:ea typeface="Times New Roman" panose="02020603050405020304" pitchFamily="18" charset="0"/>
                <a:cs typeface="Times New Roman" panose="02020603050405020304" pitchFamily="18" charset="0"/>
              </a:rPr>
            </a:br>
            <a:br>
              <a:rPr lang="en-CA" sz="1600" dirty="0">
                <a:effectLst/>
                <a:ea typeface="Times New Roman" panose="02020603050405020304" pitchFamily="18" charset="0"/>
                <a:cs typeface="Times New Roman" panose="02020603050405020304" pitchFamily="18" charset="0"/>
              </a:rPr>
            </a:br>
            <a:r>
              <a:rPr lang="en-CA" sz="1600" b="1" dirty="0">
                <a:effectLst/>
                <a:ea typeface="Times New Roman" panose="02020603050405020304" pitchFamily="18" charset="0"/>
                <a:cs typeface="Times New Roman" panose="02020603050405020304" pitchFamily="18" charset="0"/>
              </a:rPr>
              <a:t> CIND 820 – Big Data Analytics Project</a:t>
            </a:r>
            <a:br>
              <a:rPr lang="en-CA" sz="1800" dirty="0">
                <a:effectLst/>
                <a:latin typeface="Arial" panose="020B0604020202020204" pitchFamily="34" charset="0"/>
                <a:ea typeface="Times New Roman" panose="02020603050405020304" pitchFamily="18" charset="0"/>
                <a:cs typeface="Times New Roman" panose="02020603050405020304" pitchFamily="18" charset="0"/>
              </a:rPr>
            </a:br>
            <a:r>
              <a:rPr lang="en-CA"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CA" sz="1800" dirty="0">
                <a:effectLst/>
                <a:latin typeface="Arial" panose="020B0604020202020204" pitchFamily="34" charset="0"/>
                <a:ea typeface="Times New Roman" panose="02020603050405020304" pitchFamily="18" charset="0"/>
                <a:cs typeface="Times New Roman" panose="02020603050405020304" pitchFamily="18" charset="0"/>
              </a:rPr>
            </a:br>
            <a:br>
              <a:rPr lang="en-CA" sz="1800"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3" name="Subtitle 2"/>
          <p:cNvSpPr>
            <a:spLocks noGrp="1"/>
          </p:cNvSpPr>
          <p:nvPr>
            <p:ph type="subTitle" idx="1"/>
          </p:nvPr>
        </p:nvSpPr>
        <p:spPr>
          <a:xfrm>
            <a:off x="458831" y="3713584"/>
            <a:ext cx="2146484" cy="1474236"/>
          </a:xfrm>
        </p:spPr>
        <p:txBody>
          <a:bodyPr/>
          <a:lstStyle/>
          <a:p>
            <a:pPr algn="ctr">
              <a:lnSpc>
                <a:spcPct val="107000"/>
              </a:lnSpc>
              <a:spcAft>
                <a:spcPts val="1000"/>
              </a:spcAft>
            </a:pPr>
            <a:endParaRPr lang="en-CA" sz="1400" b="1" dirty="0">
              <a:effectLst/>
              <a:ea typeface="Times New Roman" panose="02020603050405020304" pitchFamily="18" charset="0"/>
              <a:cs typeface="Times New Roman" panose="02020603050405020304" pitchFamily="18" charset="0"/>
            </a:endParaRPr>
          </a:p>
          <a:p>
            <a:pPr algn="ctr">
              <a:lnSpc>
                <a:spcPct val="107000"/>
              </a:lnSpc>
              <a:spcAft>
                <a:spcPts val="1000"/>
              </a:spcAft>
            </a:pPr>
            <a:endParaRPr lang="en-CA" sz="1400" b="1" dirty="0">
              <a:ea typeface="Times New Roman" panose="02020603050405020304" pitchFamily="18" charset="0"/>
              <a:cs typeface="Times New Roman" panose="02020603050405020304" pitchFamily="18" charset="0"/>
            </a:endParaRPr>
          </a:p>
          <a:p>
            <a:pPr algn="ctr">
              <a:lnSpc>
                <a:spcPct val="107000"/>
              </a:lnSpc>
              <a:spcAft>
                <a:spcPts val="1000"/>
              </a:spcAft>
            </a:pPr>
            <a:endParaRPr lang="en-CA" sz="1400" b="1" dirty="0">
              <a:effectLst/>
              <a:ea typeface="Times New Roman" panose="02020603050405020304" pitchFamily="18" charset="0"/>
              <a:cs typeface="Times New Roman" panose="02020603050405020304" pitchFamily="18" charset="0"/>
            </a:endParaRPr>
          </a:p>
          <a:p>
            <a:pPr algn="ctr">
              <a:lnSpc>
                <a:spcPct val="107000"/>
              </a:lnSpc>
              <a:spcAft>
                <a:spcPts val="1000"/>
              </a:spcAft>
            </a:pPr>
            <a:endParaRPr lang="en-CA" sz="1400" b="1" dirty="0">
              <a:ea typeface="Times New Roman" panose="02020603050405020304" pitchFamily="18" charset="0"/>
              <a:cs typeface="Times New Roman" panose="02020603050405020304" pitchFamily="18" charset="0"/>
            </a:endParaRPr>
          </a:p>
          <a:p>
            <a:pPr algn="ctr">
              <a:lnSpc>
                <a:spcPct val="107000"/>
              </a:lnSpc>
              <a:spcAft>
                <a:spcPts val="1000"/>
              </a:spcAft>
            </a:pPr>
            <a:endParaRPr lang="en-CA" sz="1400" b="1" dirty="0">
              <a:effectLst/>
              <a:ea typeface="Times New Roman" panose="02020603050405020304" pitchFamily="18" charset="0"/>
              <a:cs typeface="Times New Roman" panose="02020603050405020304" pitchFamily="18" charset="0"/>
            </a:endParaRPr>
          </a:p>
          <a:p>
            <a:pPr algn="ctr">
              <a:lnSpc>
                <a:spcPct val="107000"/>
              </a:lnSpc>
              <a:spcAft>
                <a:spcPts val="1000"/>
              </a:spcAft>
            </a:pPr>
            <a:endParaRPr lang="en-CA" sz="1400" b="1" dirty="0">
              <a:ea typeface="Times New Roman" panose="02020603050405020304" pitchFamily="18" charset="0"/>
              <a:cs typeface="Times New Roman" panose="02020603050405020304" pitchFamily="18" charset="0"/>
            </a:endParaRPr>
          </a:p>
          <a:p>
            <a:pPr algn="ctr">
              <a:lnSpc>
                <a:spcPct val="107000"/>
              </a:lnSpc>
              <a:spcAft>
                <a:spcPts val="1000"/>
              </a:spcAft>
            </a:pPr>
            <a:endParaRPr lang="en-CA" sz="1400" b="1" dirty="0">
              <a:effectLst/>
              <a:ea typeface="Times New Roman" panose="02020603050405020304" pitchFamily="18" charset="0"/>
              <a:cs typeface="Times New Roman" panose="02020603050405020304" pitchFamily="18" charset="0"/>
            </a:endParaRPr>
          </a:p>
          <a:p>
            <a:pPr algn="ctr">
              <a:lnSpc>
                <a:spcPct val="107000"/>
              </a:lnSpc>
              <a:spcAft>
                <a:spcPts val="1000"/>
              </a:spcAft>
            </a:pPr>
            <a:endParaRPr lang="en-CA" sz="1400" b="1" dirty="0">
              <a:effectLst/>
              <a:ea typeface="Times New Roman" panose="02020603050405020304" pitchFamily="18" charset="0"/>
              <a:cs typeface="Times New Roman" panose="02020603050405020304" pitchFamily="18" charset="0"/>
            </a:endParaRPr>
          </a:p>
          <a:p>
            <a:pPr algn="ctr">
              <a:lnSpc>
                <a:spcPct val="107000"/>
              </a:lnSpc>
              <a:spcAft>
                <a:spcPts val="1000"/>
              </a:spcAft>
            </a:pPr>
            <a:endParaRPr lang="en-CA" sz="1400" b="1" dirty="0">
              <a:ea typeface="Times New Roman" panose="02020603050405020304" pitchFamily="18" charset="0"/>
              <a:cs typeface="Times New Roman" panose="02020603050405020304" pitchFamily="18" charset="0"/>
            </a:endParaRPr>
          </a:p>
          <a:p>
            <a:pPr algn="ctr">
              <a:lnSpc>
                <a:spcPct val="107000"/>
              </a:lnSpc>
              <a:spcAft>
                <a:spcPts val="1000"/>
              </a:spcAft>
            </a:pPr>
            <a:endParaRPr lang="en-CA" sz="1600" b="1" dirty="0">
              <a:effectLst/>
              <a:latin typeface="+mj-lt"/>
              <a:ea typeface="Times New Roman" panose="02020603050405020304" pitchFamily="18" charset="0"/>
              <a:cs typeface="Times New Roman" panose="02020603050405020304" pitchFamily="18" charset="0"/>
            </a:endParaRPr>
          </a:p>
          <a:p>
            <a:pPr algn="ctr">
              <a:lnSpc>
                <a:spcPct val="107000"/>
              </a:lnSpc>
              <a:spcAft>
                <a:spcPts val="1000"/>
              </a:spcAft>
            </a:pPr>
            <a:r>
              <a:rPr lang="en-CA" sz="1600" b="1" dirty="0">
                <a:effectLst/>
                <a:latin typeface="+mj-lt"/>
                <a:ea typeface="Times New Roman" panose="02020603050405020304" pitchFamily="18" charset="0"/>
                <a:cs typeface="Times New Roman" panose="02020603050405020304" pitchFamily="18" charset="0"/>
              </a:rPr>
              <a:t>Prabhkiran Kang</a:t>
            </a:r>
          </a:p>
          <a:p>
            <a:pPr algn="ctr">
              <a:tabLst>
                <a:tab pos="2971800" algn="ctr"/>
                <a:tab pos="5943600" algn="r"/>
              </a:tabLst>
            </a:pPr>
            <a:r>
              <a:rPr lang="en-US" sz="1600" b="1" dirty="0">
                <a:effectLst/>
                <a:latin typeface="+mj-lt"/>
                <a:ea typeface="Times New Roman" panose="02020603050405020304" pitchFamily="18" charset="0"/>
                <a:cs typeface="Times New Roman" panose="02020603050405020304" pitchFamily="18" charset="0"/>
              </a:rPr>
              <a:t>Student Number: 501068149</a:t>
            </a:r>
            <a:endParaRPr lang="en-CA" sz="1600" b="1" dirty="0">
              <a:effectLst/>
              <a:latin typeface="+mj-lt"/>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2C7B-A1F7-43D4-B193-597221C92270}"/>
              </a:ext>
            </a:extLst>
          </p:cNvPr>
          <p:cNvSpPr>
            <a:spLocks noGrp="1"/>
          </p:cNvSpPr>
          <p:nvPr>
            <p:ph type="title"/>
          </p:nvPr>
        </p:nvSpPr>
        <p:spPr/>
        <p:txBody>
          <a:bodyPr/>
          <a:lstStyle/>
          <a:p>
            <a:r>
              <a:rPr lang="en-US" dirty="0"/>
              <a:t>Machine Learning Models</a:t>
            </a:r>
            <a:endParaRPr lang="en-CA" dirty="0"/>
          </a:p>
        </p:txBody>
      </p:sp>
      <p:sp>
        <p:nvSpPr>
          <p:cNvPr id="3" name="Content Placeholder 2">
            <a:extLst>
              <a:ext uri="{FF2B5EF4-FFF2-40B4-BE49-F238E27FC236}">
                <a16:creationId xmlns:a16="http://schemas.microsoft.com/office/drawing/2014/main" id="{17B7A19D-D2A4-435B-89C0-9315A73C503C}"/>
              </a:ext>
            </a:extLst>
          </p:cNvPr>
          <p:cNvSpPr>
            <a:spLocks noGrp="1"/>
          </p:cNvSpPr>
          <p:nvPr>
            <p:ph idx="1"/>
          </p:nvPr>
        </p:nvSpPr>
        <p:spPr>
          <a:xfrm>
            <a:off x="365568" y="1212980"/>
            <a:ext cx="3693248" cy="4693298"/>
          </a:xfrm>
        </p:spPr>
        <p:txBody>
          <a:bodyPr numCol="1">
            <a:normAutofit fontScale="77500" lnSpcReduction="20000"/>
          </a:bodyPr>
          <a:lstStyle/>
          <a:p>
            <a:pPr marL="0" indent="0">
              <a:buNone/>
            </a:pPr>
            <a:r>
              <a:rPr lang="en-US" sz="2300" b="1" dirty="0">
                <a:latin typeface="Arial" panose="020B0604020202020204" pitchFamily="34" charset="0"/>
                <a:cs typeface="Arial" panose="020B0604020202020204" pitchFamily="34" charset="0"/>
              </a:rPr>
              <a:t>Classification Models used:</a:t>
            </a:r>
          </a:p>
          <a:p>
            <a:pPr marL="457200" indent="-457200">
              <a:buFont typeface="+mj-lt"/>
              <a:buAutoNum type="arabicPeriod"/>
            </a:pPr>
            <a:r>
              <a:rPr lang="en-CA" sz="2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Logistic Regression</a:t>
            </a:r>
            <a:endParaRPr lang="en-US" sz="2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mj-lt"/>
              <a:buAutoNum type="arabicPeriod"/>
            </a:pPr>
            <a:r>
              <a:rPr lang="en-CA" sz="2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Decision Tree</a:t>
            </a:r>
            <a:endParaRPr lang="en-US" sz="23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mj-lt"/>
              <a:buAutoNum type="arabicPeriod"/>
            </a:pPr>
            <a:r>
              <a:rPr lang="en-CA" sz="2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Random Forest</a:t>
            </a:r>
            <a:endParaRPr lang="en-US" sz="2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mj-lt"/>
              <a:buAutoNum type="arabicPeriod"/>
            </a:pPr>
            <a:r>
              <a:rPr lang="en-CA" sz="2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Support vector machine (SVM) </a:t>
            </a:r>
            <a:endParaRPr lang="en-US" sz="2300" dirty="0">
              <a:solidFill>
                <a:srgbClr val="000000"/>
              </a:solidFill>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mj-lt"/>
              <a:buAutoNum type="arabicPeriod"/>
            </a:pPr>
            <a:r>
              <a:rPr lang="en-CA" sz="2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XGBOOST</a:t>
            </a:r>
            <a:endParaRPr lang="en-US" sz="2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457200" indent="-457200">
              <a:buFont typeface="+mj-lt"/>
              <a:buAutoNum type="arabicPeriod"/>
            </a:pPr>
            <a:r>
              <a:rPr lang="en-CA" sz="23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K-Nearest Neighbor (KNN)</a:t>
            </a:r>
          </a:p>
          <a:p>
            <a:pPr marL="457200" indent="-457200">
              <a:buFont typeface="+mj-lt"/>
              <a:buAutoNum type="arabicPeriod"/>
            </a:pPr>
            <a:endParaRPr lang="en-CA" sz="2300" dirty="0">
              <a:solidFill>
                <a:srgbClr val="000000"/>
              </a:solidFill>
              <a:latin typeface="Arial" panose="020B0604020202020204" pitchFamily="34" charset="0"/>
              <a:cs typeface="Arial" panose="020B0604020202020204" pitchFamily="34" charset="0"/>
            </a:endParaRPr>
          </a:p>
          <a:p>
            <a:pPr marL="0" indent="0">
              <a:buNone/>
            </a:pPr>
            <a:endParaRPr lang="en-CA" sz="2300" dirty="0">
              <a:solidFill>
                <a:srgbClr val="000000"/>
              </a:solidFill>
              <a:latin typeface="Arial" panose="020B0604020202020204" pitchFamily="34" charset="0"/>
              <a:cs typeface="Arial" panose="020B0604020202020204" pitchFamily="34" charset="0"/>
            </a:endParaRPr>
          </a:p>
          <a:p>
            <a:pPr marL="0" indent="0">
              <a:buNone/>
            </a:pPr>
            <a:r>
              <a:rPr lang="en-CA" sz="2300" b="1" dirty="0">
                <a:solidFill>
                  <a:srgbClr val="000000"/>
                </a:solidFill>
                <a:latin typeface="Arial" panose="020B0604020202020204" pitchFamily="34" charset="0"/>
                <a:cs typeface="Arial" panose="020B0604020202020204" pitchFamily="34" charset="0"/>
              </a:rPr>
              <a:t>Evaluation Metrics used: </a:t>
            </a:r>
          </a:p>
          <a:p>
            <a:pPr marL="342900" indent="-342900">
              <a:buAutoNum type="arabicPeriod"/>
            </a:pPr>
            <a:r>
              <a:rPr lang="en-CA" sz="2300" dirty="0">
                <a:effectLst/>
                <a:latin typeface="Arial" panose="020B0604020202020204" pitchFamily="34" charset="0"/>
                <a:ea typeface="Times New Roman" panose="02020603050405020304" pitchFamily="18" charset="0"/>
                <a:cs typeface="Arial" panose="020B0604020202020204" pitchFamily="34" charset="0"/>
              </a:rPr>
              <a:t>Confusion Matrix</a:t>
            </a:r>
          </a:p>
          <a:p>
            <a:pPr marL="342900" indent="-342900">
              <a:buAutoNum type="arabicPeriod"/>
            </a:pPr>
            <a:r>
              <a:rPr lang="en-CA" sz="2300" dirty="0">
                <a:effectLst/>
                <a:latin typeface="Arial" panose="020B0604020202020204" pitchFamily="34" charset="0"/>
                <a:ea typeface="Times New Roman" panose="02020603050405020304" pitchFamily="18" charset="0"/>
                <a:cs typeface="Arial" panose="020B0604020202020204" pitchFamily="34" charset="0"/>
              </a:rPr>
              <a:t>Precision</a:t>
            </a:r>
          </a:p>
          <a:p>
            <a:pPr marL="342900" indent="-342900">
              <a:buAutoNum type="arabicPeriod"/>
            </a:pPr>
            <a:r>
              <a:rPr lang="en-CA" sz="2300" dirty="0">
                <a:effectLst/>
                <a:latin typeface="Arial" panose="020B0604020202020204" pitchFamily="34" charset="0"/>
                <a:ea typeface="Times New Roman" panose="02020603050405020304" pitchFamily="18" charset="0"/>
                <a:cs typeface="Arial" panose="020B0604020202020204" pitchFamily="34" charset="0"/>
              </a:rPr>
              <a:t>Recall</a:t>
            </a:r>
          </a:p>
          <a:p>
            <a:pPr marL="342900" indent="-342900">
              <a:buAutoNum type="arabicPeriod"/>
            </a:pPr>
            <a:r>
              <a:rPr lang="en-CA" sz="2300" dirty="0">
                <a:effectLst/>
                <a:latin typeface="Arial" panose="020B0604020202020204" pitchFamily="34" charset="0"/>
                <a:ea typeface="Times New Roman" panose="02020603050405020304" pitchFamily="18" charset="0"/>
                <a:cs typeface="Arial" panose="020B0604020202020204" pitchFamily="34" charset="0"/>
              </a:rPr>
              <a:t>F-1 Score</a:t>
            </a:r>
          </a:p>
          <a:p>
            <a:pPr marL="342900" indent="-342900">
              <a:buAutoNum type="arabicPeriod"/>
            </a:pPr>
            <a:r>
              <a:rPr lang="en-CA" sz="2300" dirty="0">
                <a:effectLst/>
                <a:latin typeface="Arial" panose="020B0604020202020204" pitchFamily="34" charset="0"/>
                <a:ea typeface="Times New Roman" panose="02020603050405020304" pitchFamily="18" charset="0"/>
                <a:cs typeface="Arial" panose="020B0604020202020204" pitchFamily="34" charset="0"/>
              </a:rPr>
              <a:t>Accuracy</a:t>
            </a:r>
          </a:p>
          <a:p>
            <a:pPr marL="342900" indent="-342900">
              <a:buAutoNum type="arabicPeriod"/>
            </a:pPr>
            <a:r>
              <a:rPr lang="en-CA" sz="2300" dirty="0">
                <a:latin typeface="Arial" panose="020B0604020202020204" pitchFamily="34" charset="0"/>
                <a:cs typeface="Arial" panose="020B0604020202020204" pitchFamily="34" charset="0"/>
              </a:rPr>
              <a:t>AUC Score</a:t>
            </a:r>
            <a:endParaRPr lang="en-US" sz="2300" dirty="0">
              <a:latin typeface="Arial" panose="020B0604020202020204" pitchFamily="34" charset="0"/>
              <a:cs typeface="Arial" panose="020B0604020202020204" pitchFamily="34" charset="0"/>
            </a:endParaRPr>
          </a:p>
          <a:p>
            <a:pPr marL="0" indent="0">
              <a:buNone/>
            </a:pPr>
            <a:endParaRPr lang="en-CA" dirty="0"/>
          </a:p>
        </p:txBody>
      </p:sp>
      <p:sp>
        <p:nvSpPr>
          <p:cNvPr id="4" name="Date Placeholder 3">
            <a:extLst>
              <a:ext uri="{FF2B5EF4-FFF2-40B4-BE49-F238E27FC236}">
                <a16:creationId xmlns:a16="http://schemas.microsoft.com/office/drawing/2014/main" id="{AC3708D2-E293-4094-A7C2-75BA4B68562F}"/>
              </a:ext>
            </a:extLst>
          </p:cNvPr>
          <p:cNvSpPr>
            <a:spLocks noGrp="1"/>
          </p:cNvSpPr>
          <p:nvPr>
            <p:ph type="dt" sz="half" idx="2"/>
          </p:nvPr>
        </p:nvSpPr>
        <p:spPr/>
        <p:txBody>
          <a:bodyPr/>
          <a:lstStyle/>
          <a:p>
            <a:fld id="{321D2AE1-B685-45A1-8C17-19D6BB8C161E}" type="datetime4">
              <a:rPr lang="en-US" smtClean="0"/>
              <a:t>April 4, 2022</a:t>
            </a:fld>
            <a:r>
              <a:rPr lang="en-CA"/>
              <a:t>     |</a:t>
            </a:r>
            <a:endParaRPr lang="en-US" dirty="0"/>
          </a:p>
        </p:txBody>
      </p:sp>
      <p:sp>
        <p:nvSpPr>
          <p:cNvPr id="5" name="Slide Number Placeholder 4">
            <a:extLst>
              <a:ext uri="{FF2B5EF4-FFF2-40B4-BE49-F238E27FC236}">
                <a16:creationId xmlns:a16="http://schemas.microsoft.com/office/drawing/2014/main" id="{5B98161A-56BB-48C0-80D3-9DB784375AB8}"/>
              </a:ext>
            </a:extLst>
          </p:cNvPr>
          <p:cNvSpPr>
            <a:spLocks noGrp="1"/>
          </p:cNvSpPr>
          <p:nvPr>
            <p:ph type="sldNum" sz="quarter" idx="4"/>
          </p:nvPr>
        </p:nvSpPr>
        <p:spPr/>
        <p:txBody>
          <a:bodyPr/>
          <a:lstStyle/>
          <a:p>
            <a:fld id="{E1497D35-93D5-5047-9160-8F9C97C9D015}" type="slidenum">
              <a:rPr lang="en-US" smtClean="0"/>
              <a:pPr/>
              <a:t>10</a:t>
            </a:fld>
            <a:endParaRPr lang="en-US" dirty="0"/>
          </a:p>
        </p:txBody>
      </p:sp>
      <p:pic>
        <p:nvPicPr>
          <p:cNvPr id="9" name="Picture 8" descr="Diagram&#10;&#10;Description automatically generated">
            <a:extLst>
              <a:ext uri="{FF2B5EF4-FFF2-40B4-BE49-F238E27FC236}">
                <a16:creationId xmlns:a16="http://schemas.microsoft.com/office/drawing/2014/main" id="{3345B2F7-66B1-448B-828F-6C37F01AD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5429" y="1212980"/>
            <a:ext cx="4365171" cy="2388636"/>
          </a:xfrm>
          <a:prstGeom prst="rect">
            <a:avLst/>
          </a:prstGeom>
        </p:spPr>
      </p:pic>
      <p:pic>
        <p:nvPicPr>
          <p:cNvPr id="11" name="Picture 10" descr="A picture containing text, device, gauge, meter&#10;&#10;Description automatically generated">
            <a:extLst>
              <a:ext uri="{FF2B5EF4-FFF2-40B4-BE49-F238E27FC236}">
                <a16:creationId xmlns:a16="http://schemas.microsoft.com/office/drawing/2014/main" id="{B6C8EE03-FDC9-4AD7-92E7-B03BBC96D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429" y="3601616"/>
            <a:ext cx="4365171" cy="2425960"/>
          </a:xfrm>
          <a:prstGeom prst="rect">
            <a:avLst/>
          </a:prstGeom>
        </p:spPr>
      </p:pic>
    </p:spTree>
    <p:extLst>
      <p:ext uri="{BB962C8B-B14F-4D97-AF65-F5344CB8AC3E}">
        <p14:creationId xmlns:p14="http://schemas.microsoft.com/office/powerpoint/2010/main" val="1495568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Chart&#10;&#10;Description automatically generated">
            <a:extLst>
              <a:ext uri="{FF2B5EF4-FFF2-40B4-BE49-F238E27FC236}">
                <a16:creationId xmlns:a16="http://schemas.microsoft.com/office/drawing/2014/main" id="{1DC41953-6BB3-4751-94BB-08BAC977E915}"/>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tretch/>
        </p:blipFill>
        <p:spPr>
          <a:xfrm>
            <a:off x="3804114" y="1462263"/>
            <a:ext cx="5339886" cy="3570036"/>
          </a:xfrm>
          <a:noFill/>
        </p:spPr>
      </p:pic>
      <p:sp>
        <p:nvSpPr>
          <p:cNvPr id="3" name="Title 2">
            <a:extLst>
              <a:ext uri="{FF2B5EF4-FFF2-40B4-BE49-F238E27FC236}">
                <a16:creationId xmlns:a16="http://schemas.microsoft.com/office/drawing/2014/main" id="{27A4A330-E0F3-45DC-B1D3-2ACDD69FC625}"/>
              </a:ext>
            </a:extLst>
          </p:cNvPr>
          <p:cNvSpPr>
            <a:spLocks noGrp="1"/>
          </p:cNvSpPr>
          <p:nvPr>
            <p:ph type="title"/>
          </p:nvPr>
        </p:nvSpPr>
        <p:spPr>
          <a:xfrm>
            <a:off x="365568" y="392415"/>
            <a:ext cx="8444818" cy="1069848"/>
          </a:xfrm>
        </p:spPr>
        <p:txBody>
          <a:bodyPr anchor="t">
            <a:normAutofit/>
          </a:bodyPr>
          <a:lstStyle/>
          <a:p>
            <a:r>
              <a:rPr lang="en-US" dirty="0"/>
              <a:t>Conclusion</a:t>
            </a:r>
            <a:endParaRPr lang="en-CA" dirty="0"/>
          </a:p>
        </p:txBody>
      </p:sp>
      <p:sp>
        <p:nvSpPr>
          <p:cNvPr id="10" name="Content Placeholder 3">
            <a:extLst>
              <a:ext uri="{FF2B5EF4-FFF2-40B4-BE49-F238E27FC236}">
                <a16:creationId xmlns:a16="http://schemas.microsoft.com/office/drawing/2014/main" id="{D624179A-7A0D-B202-69B1-EF60D3E2918E}"/>
              </a:ext>
            </a:extLst>
          </p:cNvPr>
          <p:cNvSpPr>
            <a:spLocks noGrp="1"/>
          </p:cNvSpPr>
          <p:nvPr>
            <p:ph idx="1"/>
          </p:nvPr>
        </p:nvSpPr>
        <p:spPr>
          <a:xfrm>
            <a:off x="365568" y="1472184"/>
            <a:ext cx="3438546" cy="3435718"/>
          </a:xfrm>
        </p:spPr>
        <p:txBody>
          <a:bodyPr>
            <a:normAutofit/>
          </a:bodyPr>
          <a:lstStyle/>
          <a:p>
            <a:pPr marL="0" indent="0">
              <a:buNone/>
            </a:pPr>
            <a:r>
              <a:rPr lang="en-CA" sz="2400" b="1" dirty="0">
                <a:effectLst/>
                <a:latin typeface="Arial" panose="020B0604020202020204" pitchFamily="34" charset="0"/>
                <a:ea typeface="Times New Roman" panose="02020603050405020304" pitchFamily="18" charset="0"/>
                <a:cs typeface="Arial" panose="020B0604020202020204" pitchFamily="34" charset="0"/>
              </a:rPr>
              <a:t>Random Forest model gives the best accuracy score. Thus, it is the most efficient and best performing model.</a:t>
            </a:r>
            <a:endParaRPr lang="en-US" sz="2400" b="1" dirty="0">
              <a:latin typeface="Arial" panose="020B0604020202020204" pitchFamily="34" charset="0"/>
              <a:cs typeface="Arial" panose="020B0604020202020204" pitchFamily="34" charset="0"/>
            </a:endParaRPr>
          </a:p>
        </p:txBody>
      </p:sp>
      <p:sp>
        <p:nvSpPr>
          <p:cNvPr id="5" name="Date Placeholder 4">
            <a:extLst>
              <a:ext uri="{FF2B5EF4-FFF2-40B4-BE49-F238E27FC236}">
                <a16:creationId xmlns:a16="http://schemas.microsoft.com/office/drawing/2014/main" id="{64A707F8-0603-494F-91CA-A55F51BD6689}"/>
              </a:ext>
            </a:extLst>
          </p:cNvPr>
          <p:cNvSpPr>
            <a:spLocks noGrp="1"/>
          </p:cNvSpPr>
          <p:nvPr>
            <p:ph type="dt" sz="half" idx="2"/>
          </p:nvPr>
        </p:nvSpPr>
        <p:spPr>
          <a:xfrm>
            <a:off x="5873743" y="6155267"/>
            <a:ext cx="2474383" cy="365125"/>
          </a:xfrm>
        </p:spPr>
        <p:txBody>
          <a:bodyPr anchor="ctr">
            <a:normAutofit/>
          </a:bodyPr>
          <a:lstStyle/>
          <a:p>
            <a:pPr>
              <a:spcAft>
                <a:spcPts val="600"/>
              </a:spcAft>
            </a:pPr>
            <a:fld id="{C64B3BD0-F30B-4573-BE55-881D3F207823}" type="datetime4">
              <a:rPr lang="en-US" smtClean="0"/>
              <a:pPr>
                <a:spcAft>
                  <a:spcPts val="600"/>
                </a:spcAft>
              </a:pPr>
              <a:t>April 4, 2022</a:t>
            </a:fld>
            <a:r>
              <a:rPr lang="en-CA"/>
              <a:t>     |</a:t>
            </a:r>
            <a:endParaRPr lang="en-US"/>
          </a:p>
        </p:txBody>
      </p:sp>
      <p:sp>
        <p:nvSpPr>
          <p:cNvPr id="6" name="Slide Number Placeholder 5">
            <a:extLst>
              <a:ext uri="{FF2B5EF4-FFF2-40B4-BE49-F238E27FC236}">
                <a16:creationId xmlns:a16="http://schemas.microsoft.com/office/drawing/2014/main" id="{E79B7DCD-E207-4B3D-B9C2-56401A243273}"/>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9E0D846-2D6A-8643-B2BF-83884A821236}" type="slidenum">
              <a:rPr lang="en-US" smtClean="0"/>
              <a:pPr>
                <a:spcAft>
                  <a:spcPts val="600"/>
                </a:spcAft>
              </a:pPr>
              <a:t>11</a:t>
            </a:fld>
            <a:endParaRPr lang="en-US"/>
          </a:p>
        </p:txBody>
      </p:sp>
    </p:spTree>
    <p:extLst>
      <p:ext uri="{BB962C8B-B14F-4D97-AF65-F5344CB8AC3E}">
        <p14:creationId xmlns:p14="http://schemas.microsoft.com/office/powerpoint/2010/main" val="700961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3264" y="1135281"/>
            <a:ext cx="8103469" cy="5019984"/>
          </a:xfrm>
        </p:spPr>
        <p:txBody>
          <a:bodyPr/>
          <a:lstStyle/>
          <a:p>
            <a:pPr>
              <a:lnSpc>
                <a:spcPct val="100000"/>
              </a:lnSpc>
            </a:pPr>
            <a:r>
              <a:rPr lang="en-CA"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Goal: </a:t>
            </a:r>
            <a:r>
              <a:rPr lang="en-CA" sz="1800" dirty="0">
                <a:effectLst/>
                <a:latin typeface="Arial" panose="020B0604020202020204" pitchFamily="34" charset="0"/>
                <a:ea typeface="Times New Roman" panose="02020603050405020304" pitchFamily="18" charset="0"/>
                <a:cs typeface="Arial" panose="020B0604020202020204" pitchFamily="34" charset="0"/>
              </a:rPr>
              <a:t>To use the historical data and machine learning algorithms to predict if a customer’s credit card application would be accepted or rejected. </a:t>
            </a:r>
            <a:br>
              <a:rPr lang="en-CA" sz="1800" dirty="0">
                <a:latin typeface="Arial" panose="020B0604020202020204" pitchFamily="34" charset="0"/>
                <a:ea typeface="Times New Roman" panose="02020603050405020304" pitchFamily="18" charset="0"/>
                <a:cs typeface="Arial" panose="020B0604020202020204" pitchFamily="34" charset="0"/>
              </a:rPr>
            </a:br>
            <a:br>
              <a:rPr lang="en-CA" sz="1800" dirty="0">
                <a:latin typeface="Arial" panose="020B0604020202020204" pitchFamily="34" charset="0"/>
                <a:ea typeface="Times New Roman" panose="02020603050405020304" pitchFamily="18" charset="0"/>
                <a:cs typeface="Arial" panose="020B0604020202020204" pitchFamily="34" charset="0"/>
              </a:rPr>
            </a:br>
            <a:r>
              <a:rPr lang="en-CA" sz="1800" dirty="0">
                <a:solidFill>
                  <a:schemeClr val="tx1"/>
                </a:solidFill>
                <a:latin typeface="Arial" panose="020B0604020202020204" pitchFamily="34" charset="0"/>
                <a:ea typeface="Times New Roman" panose="02020603050405020304" pitchFamily="18" charset="0"/>
                <a:cs typeface="Arial" panose="020B0604020202020204" pitchFamily="34" charset="0"/>
              </a:rPr>
              <a:t>Approach: </a:t>
            </a:r>
            <a:r>
              <a:rPr lang="en-CA" sz="1800" dirty="0">
                <a:effectLst/>
                <a:latin typeface="Arial" panose="020B0604020202020204" pitchFamily="34" charset="0"/>
                <a:ea typeface="Times New Roman" panose="02020603050405020304" pitchFamily="18" charset="0"/>
                <a:cs typeface="Arial" panose="020B0604020202020204" pitchFamily="34" charset="0"/>
              </a:rPr>
              <a:t>I applied six different classification algorithms to the dataset to find out which model gives the most accurate prediction results. </a:t>
            </a:r>
            <a:br>
              <a:rPr lang="en-CA" sz="1800" dirty="0">
                <a:effectLst/>
                <a:latin typeface="Arial" panose="020B0604020202020204" pitchFamily="34" charset="0"/>
                <a:ea typeface="Times New Roman" panose="02020603050405020304" pitchFamily="18" charset="0"/>
                <a:cs typeface="Arial" panose="020B0604020202020204" pitchFamily="34" charset="0"/>
              </a:rPr>
            </a:br>
            <a:br>
              <a:rPr lang="en-CA" sz="1800" dirty="0">
                <a:effectLst/>
                <a:latin typeface="Arial" panose="020B0604020202020204" pitchFamily="34" charset="0"/>
                <a:ea typeface="Times New Roman" panose="02020603050405020304" pitchFamily="18" charset="0"/>
                <a:cs typeface="Arial" panose="020B0604020202020204" pitchFamily="34" charset="0"/>
              </a:rPr>
            </a:br>
            <a:r>
              <a:rPr lang="en-CA" sz="1800" dirty="0">
                <a:effectLst/>
                <a:latin typeface="Arial" panose="020B0604020202020204" pitchFamily="34" charset="0"/>
                <a:ea typeface="Times New Roman" panose="02020603050405020304" pitchFamily="18" charset="0"/>
                <a:cs typeface="Arial" panose="020B0604020202020204" pitchFamily="34" charset="0"/>
              </a:rPr>
              <a:t>I applied the Synthetic Minority Oversampling Technique (SMOTE), to stabilize the imbalanced data.</a:t>
            </a:r>
            <a:br>
              <a:rPr lang="en-CA" sz="1800" dirty="0">
                <a:effectLst/>
                <a:latin typeface="Arial" panose="020B0604020202020204" pitchFamily="34" charset="0"/>
                <a:ea typeface="Times New Roman" panose="02020603050405020304" pitchFamily="18" charset="0"/>
                <a:cs typeface="Arial" panose="020B0604020202020204" pitchFamily="34" charset="0"/>
              </a:rPr>
            </a:br>
            <a:br>
              <a:rPr lang="en-CA" sz="1800" dirty="0">
                <a:effectLst/>
                <a:latin typeface="Arial" panose="020B0604020202020204" pitchFamily="34" charset="0"/>
                <a:ea typeface="Times New Roman" panose="02020603050405020304" pitchFamily="18" charset="0"/>
                <a:cs typeface="Arial" panose="020B0604020202020204" pitchFamily="34" charset="0"/>
              </a:rPr>
            </a:br>
            <a:r>
              <a:rPr lang="en-CA"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Findings: </a:t>
            </a:r>
            <a:r>
              <a:rPr lang="en-CA" sz="1800" dirty="0">
                <a:effectLst/>
                <a:latin typeface="Arial" panose="020B0604020202020204" pitchFamily="34" charset="0"/>
                <a:ea typeface="Times New Roman" panose="02020603050405020304" pitchFamily="18" charset="0"/>
                <a:cs typeface="Arial" panose="020B0604020202020204" pitchFamily="34" charset="0"/>
              </a:rPr>
              <a:t>Random Forest classification model gives the most accurate prediction.</a:t>
            </a:r>
            <a:br>
              <a:rPr lang="en-CA" sz="1800" dirty="0">
                <a:effectLst/>
                <a:latin typeface="Arial" panose="020B0604020202020204" pitchFamily="34" charset="0"/>
                <a:ea typeface="Times New Roman" panose="02020603050405020304" pitchFamily="18" charset="0"/>
                <a:cs typeface="Arial" panose="020B0604020202020204" pitchFamily="34" charset="0"/>
              </a:rPr>
            </a:br>
            <a:br>
              <a:rPr lang="en-CA" sz="1800" dirty="0">
                <a:effectLst/>
                <a:latin typeface="Arial" panose="020B0604020202020204" pitchFamily="34" charset="0"/>
                <a:ea typeface="Times New Roman" panose="02020603050405020304" pitchFamily="18" charset="0"/>
                <a:cs typeface="Arial" panose="020B0604020202020204" pitchFamily="34" charset="0"/>
              </a:rPr>
            </a:br>
            <a:r>
              <a:rPr lang="en-CA"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Future Improvement: </a:t>
            </a:r>
            <a:r>
              <a:rPr lang="en-CA" sz="1800" dirty="0">
                <a:effectLst/>
                <a:latin typeface="Arial" panose="020B0604020202020204" pitchFamily="34" charset="0"/>
                <a:ea typeface="Times New Roman" panose="02020603050405020304" pitchFamily="18" charset="0"/>
                <a:cs typeface="Arial" panose="020B0604020202020204" pitchFamily="34" charset="0"/>
              </a:rPr>
              <a:t>Apply other classification models to improve the accuracy score. </a:t>
            </a:r>
            <a:endParaRPr lang="en-US" sz="1800"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12D4FB33-A42F-4572-84B7-6ED3DA0B0312}"/>
              </a:ext>
            </a:extLst>
          </p:cNvPr>
          <p:cNvSpPr>
            <a:spLocks noGrp="1"/>
          </p:cNvSpPr>
          <p:nvPr>
            <p:ph type="dt" sz="half" idx="2"/>
          </p:nvPr>
        </p:nvSpPr>
        <p:spPr/>
        <p:txBody>
          <a:bodyPr/>
          <a:lstStyle/>
          <a:p>
            <a:fld id="{23D8454B-90F0-400D-B07F-C774DF0A4C86}" type="datetime4">
              <a:rPr lang="en-US" smtClean="0"/>
              <a:t>April 4, 2022</a:t>
            </a:fld>
            <a:r>
              <a:rPr lang="en-CA"/>
              <a:t>     |</a:t>
            </a:r>
            <a:endParaRPr lang="en-US" dirty="0"/>
          </a:p>
        </p:txBody>
      </p:sp>
      <p:sp>
        <p:nvSpPr>
          <p:cNvPr id="4" name="Slide Number Placeholder 3">
            <a:extLst>
              <a:ext uri="{FF2B5EF4-FFF2-40B4-BE49-F238E27FC236}">
                <a16:creationId xmlns:a16="http://schemas.microsoft.com/office/drawing/2014/main" id="{2CDA06CC-BD89-4779-B977-77649768B340}"/>
              </a:ext>
            </a:extLst>
          </p:cNvPr>
          <p:cNvSpPr>
            <a:spLocks noGrp="1"/>
          </p:cNvSpPr>
          <p:nvPr>
            <p:ph type="sldNum" sz="quarter" idx="4"/>
          </p:nvPr>
        </p:nvSpPr>
        <p:spPr/>
        <p:txBody>
          <a:bodyPr/>
          <a:lstStyle/>
          <a:p>
            <a:fld id="{E9E0D846-2D6A-8643-B2BF-83884A821236}" type="slidenum">
              <a:rPr lang="en-US" smtClean="0"/>
              <a:pPr/>
              <a:t>12</a:t>
            </a:fld>
            <a:endParaRPr lang="en-US" dirty="0"/>
          </a:p>
        </p:txBody>
      </p:sp>
      <p:sp>
        <p:nvSpPr>
          <p:cNvPr id="5" name="TextBox 4">
            <a:extLst>
              <a:ext uri="{FF2B5EF4-FFF2-40B4-BE49-F238E27FC236}">
                <a16:creationId xmlns:a16="http://schemas.microsoft.com/office/drawing/2014/main" id="{6B730472-87E3-4E0B-BD44-5DE285B90F73}"/>
              </a:ext>
            </a:extLst>
          </p:cNvPr>
          <p:cNvSpPr txBox="1"/>
          <p:nvPr/>
        </p:nvSpPr>
        <p:spPr>
          <a:xfrm>
            <a:off x="699796" y="550506"/>
            <a:ext cx="7800392" cy="584775"/>
          </a:xfrm>
          <a:prstGeom prst="rect">
            <a:avLst/>
          </a:prstGeom>
          <a:noFill/>
        </p:spPr>
        <p:txBody>
          <a:bodyPr wrap="square" rtlCol="0">
            <a:spAutoFit/>
          </a:bodyPr>
          <a:lstStyle/>
          <a:p>
            <a:pPr algn="just"/>
            <a:r>
              <a:rPr lang="en-US" sz="3200" b="1" dirty="0">
                <a:latin typeface="+mj-lt"/>
                <a:cs typeface="Arial" panose="020B0604020202020204" pitchFamily="34" charset="0"/>
              </a:rPr>
              <a:t>Summary</a:t>
            </a:r>
            <a:endParaRPr lang="en-CA" b="1" dirty="0">
              <a:latin typeface="+mj-lt"/>
              <a:cs typeface="Arial" panose="020B0604020202020204" pitchFamily="34" charset="0"/>
            </a:endParaRPr>
          </a:p>
        </p:txBody>
      </p:sp>
    </p:spTree>
    <p:extLst>
      <p:ext uri="{BB962C8B-B14F-4D97-AF65-F5344CB8AC3E}">
        <p14:creationId xmlns:p14="http://schemas.microsoft.com/office/powerpoint/2010/main" val="311626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April 4, 2022</a:t>
            </a:fld>
            <a:r>
              <a:rPr lang="en-CA"/>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13</a:t>
            </a:fld>
            <a:endParaRPr lang="en-US" dirty="0"/>
          </a:p>
        </p:txBody>
      </p:sp>
      <p:pic>
        <p:nvPicPr>
          <p:cNvPr id="2050" name="Picture 2" descr="Saying &quot;Thank You&quot; to Your Facebook Fans - Small Business BC">
            <a:extLst>
              <a:ext uri="{FF2B5EF4-FFF2-40B4-BE49-F238E27FC236}">
                <a16:creationId xmlns:a16="http://schemas.microsoft.com/office/drawing/2014/main" id="{891A212F-FFFC-4C20-9CA8-275E64A1BE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191" y="191278"/>
            <a:ext cx="6337684" cy="4203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46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587829"/>
            <a:ext cx="8444818" cy="653142"/>
          </a:xfrm>
        </p:spPr>
        <p:txBody>
          <a:bodyPr/>
          <a:lstStyle/>
          <a:p>
            <a:r>
              <a:rPr lang="en-US" sz="3600" dirty="0"/>
              <a:t>Contents</a:t>
            </a:r>
          </a:p>
        </p:txBody>
      </p:sp>
      <p:sp>
        <p:nvSpPr>
          <p:cNvPr id="3" name="Content Placeholder 2"/>
          <p:cNvSpPr>
            <a:spLocks noGrp="1"/>
          </p:cNvSpPr>
          <p:nvPr>
            <p:ph idx="1"/>
          </p:nvPr>
        </p:nvSpPr>
        <p:spPr/>
        <p:txBody>
          <a:bodyPr>
            <a:normAutofit fontScale="85000" lnSpcReduction="20000"/>
          </a:bodyPr>
          <a:lstStyle/>
          <a:p>
            <a:pPr algn="just"/>
            <a:r>
              <a:rPr lang="en-US" sz="3200" dirty="0">
                <a:latin typeface="Arial" panose="020B0604020202020204" pitchFamily="34" charset="0"/>
                <a:cs typeface="Arial" panose="020B0604020202020204" pitchFamily="34" charset="0"/>
              </a:rPr>
              <a:t>Introduction</a:t>
            </a:r>
          </a:p>
          <a:p>
            <a:pPr algn="just"/>
            <a:r>
              <a:rPr lang="en-US" sz="3200" dirty="0">
                <a:latin typeface="Arial" panose="020B0604020202020204" pitchFamily="34" charset="0"/>
                <a:cs typeface="Arial" panose="020B0604020202020204" pitchFamily="34" charset="0"/>
              </a:rPr>
              <a:t>Problem Statement</a:t>
            </a:r>
          </a:p>
          <a:p>
            <a:pPr algn="just"/>
            <a:r>
              <a:rPr lang="en-US" sz="3200" dirty="0">
                <a:latin typeface="Arial" panose="020B0604020202020204" pitchFamily="34" charset="0"/>
                <a:cs typeface="Arial" panose="020B0604020202020204" pitchFamily="34" charset="0"/>
              </a:rPr>
              <a:t>Past Findings</a:t>
            </a:r>
          </a:p>
          <a:p>
            <a:pPr algn="just"/>
            <a:r>
              <a:rPr lang="en-US" sz="3200" dirty="0">
                <a:latin typeface="Arial" panose="020B0604020202020204" pitchFamily="34" charset="0"/>
                <a:cs typeface="Arial" panose="020B0604020202020204" pitchFamily="34" charset="0"/>
              </a:rPr>
              <a:t>Dataset</a:t>
            </a:r>
          </a:p>
          <a:p>
            <a:pPr algn="just"/>
            <a:r>
              <a:rPr lang="en-US" sz="3200" dirty="0">
                <a:latin typeface="Arial" panose="020B0604020202020204" pitchFamily="34" charset="0"/>
                <a:cs typeface="Arial" panose="020B0604020202020204" pitchFamily="34" charset="0"/>
              </a:rPr>
              <a:t>My approach</a:t>
            </a:r>
          </a:p>
          <a:p>
            <a:pPr algn="just"/>
            <a:r>
              <a:rPr lang="en-US" sz="3200" dirty="0">
                <a:latin typeface="Arial" panose="020B0604020202020204" pitchFamily="34" charset="0"/>
                <a:cs typeface="Arial" panose="020B0604020202020204" pitchFamily="34" charset="0"/>
              </a:rPr>
              <a:t>Data Exploration</a:t>
            </a:r>
          </a:p>
          <a:p>
            <a:pPr algn="just"/>
            <a:r>
              <a:rPr lang="en-US" sz="3200" dirty="0">
                <a:latin typeface="Arial" panose="020B0604020202020204" pitchFamily="34" charset="0"/>
                <a:cs typeface="Arial" panose="020B0604020202020204" pitchFamily="34" charset="0"/>
              </a:rPr>
              <a:t>Data Preprocessing and Feature Engineering</a:t>
            </a:r>
          </a:p>
          <a:p>
            <a:pPr algn="just"/>
            <a:r>
              <a:rPr lang="en-US" sz="3200" dirty="0">
                <a:latin typeface="Arial" panose="020B0604020202020204" pitchFamily="34" charset="0"/>
                <a:cs typeface="Arial" panose="020B0604020202020204" pitchFamily="34" charset="0"/>
              </a:rPr>
              <a:t>Machine Learning Models</a:t>
            </a:r>
          </a:p>
          <a:p>
            <a:pPr algn="just"/>
            <a:r>
              <a:rPr lang="en-US" sz="3200" dirty="0">
                <a:latin typeface="Arial" panose="020B0604020202020204" pitchFamily="34" charset="0"/>
                <a:cs typeface="Arial" panose="020B0604020202020204" pitchFamily="34" charset="0"/>
              </a:rPr>
              <a:t>Conclusion</a:t>
            </a:r>
          </a:p>
          <a:p>
            <a:pPr algn="just"/>
            <a:r>
              <a:rPr lang="en-US" sz="3200" dirty="0">
                <a:latin typeface="Arial" panose="020B0604020202020204" pitchFamily="34" charset="0"/>
                <a:cs typeface="Arial" panose="020B0604020202020204" pitchFamily="34" charset="0"/>
              </a:rPr>
              <a:t>Summary</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April 4, 2022</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lose up of a credit card&#10;&#10;Description automatically generated with low confidence">
            <a:extLst>
              <a:ext uri="{FF2B5EF4-FFF2-40B4-BE49-F238E27FC236}">
                <a16:creationId xmlns:a16="http://schemas.microsoft.com/office/drawing/2014/main" id="{DDAA833A-9DF6-4760-B209-BD393815697A}"/>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6899" r="26897" b="-2"/>
          <a:stretch/>
        </p:blipFill>
        <p:spPr>
          <a:xfrm>
            <a:off x="5397354" y="1026369"/>
            <a:ext cx="3186809" cy="4960249"/>
          </a:xfrm>
          <a:noFill/>
        </p:spPr>
      </p:pic>
      <p:sp>
        <p:nvSpPr>
          <p:cNvPr id="3" name="Title 2"/>
          <p:cNvSpPr>
            <a:spLocks noGrp="1"/>
          </p:cNvSpPr>
          <p:nvPr>
            <p:ph type="title"/>
          </p:nvPr>
        </p:nvSpPr>
        <p:spPr>
          <a:xfrm>
            <a:off x="365568" y="392415"/>
            <a:ext cx="8444818" cy="735513"/>
          </a:xfrm>
        </p:spPr>
        <p:txBody>
          <a:bodyPr anchor="t">
            <a:normAutofit/>
          </a:bodyPr>
          <a:lstStyle/>
          <a:p>
            <a:r>
              <a:rPr lang="en-US" sz="3200" dirty="0"/>
              <a:t>Introduction</a:t>
            </a:r>
          </a:p>
        </p:txBody>
      </p:sp>
      <p:sp>
        <p:nvSpPr>
          <p:cNvPr id="18" name="Content Placeholder 3">
            <a:extLst>
              <a:ext uri="{FF2B5EF4-FFF2-40B4-BE49-F238E27FC236}">
                <a16:creationId xmlns:a16="http://schemas.microsoft.com/office/drawing/2014/main" id="{B7CFD618-520B-1BCC-2E02-1DC1E2C8D952}"/>
              </a:ext>
            </a:extLst>
          </p:cNvPr>
          <p:cNvSpPr>
            <a:spLocks noGrp="1"/>
          </p:cNvSpPr>
          <p:nvPr>
            <p:ph idx="1"/>
          </p:nvPr>
        </p:nvSpPr>
        <p:spPr>
          <a:xfrm>
            <a:off x="365567" y="1026367"/>
            <a:ext cx="4783746" cy="4960249"/>
          </a:xfrm>
        </p:spPr>
        <p:txBody>
          <a:bodyPr>
            <a:normAutofit fontScale="25000" lnSpcReduction="20000"/>
          </a:bodyPr>
          <a:lstStyle/>
          <a:p>
            <a:pPr marL="0" indent="0" algn="just">
              <a:lnSpc>
                <a:spcPct val="120000"/>
              </a:lnSpc>
              <a:spcAft>
                <a:spcPts val="1000"/>
              </a:spcAft>
              <a:buNone/>
            </a:pPr>
            <a:r>
              <a:rPr lang="en-CA" sz="7200" dirty="0">
                <a:effectLst/>
                <a:latin typeface="Arial" panose="020B0604020202020204" pitchFamily="34" charset="0"/>
                <a:ea typeface="Times New Roman" panose="02020603050405020304" pitchFamily="18" charset="0"/>
                <a:cs typeface="Arial" panose="020B0604020202020204" pitchFamily="34" charset="0"/>
              </a:rPr>
              <a:t>Nowadays, almost everything in our daily life is transitioning to digital world. This also includes cashless transaction activities. </a:t>
            </a:r>
          </a:p>
          <a:p>
            <a:pPr marL="0" indent="0" algn="just">
              <a:lnSpc>
                <a:spcPct val="120000"/>
              </a:lnSpc>
              <a:spcAft>
                <a:spcPts val="1000"/>
              </a:spcAft>
              <a:buNone/>
            </a:pPr>
            <a:r>
              <a:rPr lang="en-CA" sz="7200" dirty="0">
                <a:effectLst/>
                <a:latin typeface="Arial" panose="020B0604020202020204" pitchFamily="34" charset="0"/>
                <a:ea typeface="Times New Roman" panose="02020603050405020304" pitchFamily="18" charset="0"/>
                <a:cs typeface="Arial" panose="020B0604020202020204" pitchFamily="34" charset="0"/>
              </a:rPr>
              <a:t>Credit cards have become one of the most popular modes of payment for electronic transactions. However, as the number of credit card users are increasing exponentially, so are the credit card frauds. </a:t>
            </a:r>
          </a:p>
          <a:p>
            <a:pPr marL="0" indent="0" algn="just">
              <a:lnSpc>
                <a:spcPct val="120000"/>
              </a:lnSpc>
              <a:spcAft>
                <a:spcPts val="1000"/>
              </a:spcAft>
              <a:buNone/>
            </a:pPr>
            <a:r>
              <a:rPr lang="en-CA" sz="7200" dirty="0">
                <a:effectLst/>
                <a:latin typeface="Arial" panose="020B0604020202020204" pitchFamily="34" charset="0"/>
                <a:ea typeface="Times New Roman" panose="02020603050405020304" pitchFamily="18" charset="0"/>
                <a:cs typeface="Arial" panose="020B0604020202020204" pitchFamily="34" charset="0"/>
              </a:rPr>
              <a:t>The correct assessment for credit card approval is very important for financial institutions. A wide range of machine learning techniques have been developed to solve credit card related problems.</a:t>
            </a:r>
          </a:p>
          <a:p>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a:xfrm>
            <a:off x="6032493" y="6155267"/>
            <a:ext cx="2315633" cy="365125"/>
          </a:xfrm>
        </p:spPr>
        <p:txBody>
          <a:bodyPr anchor="ctr">
            <a:normAutofit/>
          </a:bodyPr>
          <a:lstStyle/>
          <a:p>
            <a:pPr>
              <a:spcAft>
                <a:spcPts val="600"/>
              </a:spcAft>
            </a:pPr>
            <a:fld id="{A3ACDF52-14E7-4286-98CD-76F8E6E09C95}" type="datetime4">
              <a:rPr lang="en-US" smtClean="0"/>
              <a:pPr>
                <a:spcAft>
                  <a:spcPts val="600"/>
                </a:spcAft>
              </a:pPr>
              <a:t>April 4, 2022</a:t>
            </a:fld>
            <a:r>
              <a:rPr lang="en-CA"/>
              <a:t>     |</a:t>
            </a:r>
            <a:endParaRPr lang="en-US"/>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9E0D846-2D6A-8643-B2BF-83884A821236}" type="slidenum">
              <a:rPr lang="en-US" smtClean="0"/>
              <a:pPr>
                <a:spcAft>
                  <a:spcPts val="600"/>
                </a:spcAft>
              </a:pPr>
              <a:t>3</a:t>
            </a:fld>
            <a:endParaRPr lang="en-US"/>
          </a:p>
        </p:txBody>
      </p:sp>
    </p:spTree>
    <p:extLst>
      <p:ext uri="{BB962C8B-B14F-4D97-AF65-F5344CB8AC3E}">
        <p14:creationId xmlns:p14="http://schemas.microsoft.com/office/powerpoint/2010/main" val="1835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graphical user interface&#10;&#10;Description automatically generated">
            <a:extLst>
              <a:ext uri="{FF2B5EF4-FFF2-40B4-BE49-F238E27FC236}">
                <a16:creationId xmlns:a16="http://schemas.microsoft.com/office/drawing/2014/main" id="{5FE5B0C2-5CCD-472D-AB79-257B972F900F}"/>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val="0"/>
              </a:ext>
            </a:extLst>
          </a:blip>
          <a:srcRect r="2" b="3411"/>
          <a:stretch/>
        </p:blipFill>
        <p:spPr>
          <a:xfrm>
            <a:off x="2567930" y="3417544"/>
            <a:ext cx="3524960" cy="2552130"/>
          </a:xfrm>
          <a:noFill/>
        </p:spPr>
      </p:pic>
      <p:sp>
        <p:nvSpPr>
          <p:cNvPr id="3" name="Title 2"/>
          <p:cNvSpPr>
            <a:spLocks noGrp="1"/>
          </p:cNvSpPr>
          <p:nvPr>
            <p:ph type="title"/>
          </p:nvPr>
        </p:nvSpPr>
        <p:spPr>
          <a:xfrm>
            <a:off x="365568" y="392415"/>
            <a:ext cx="8444818" cy="709617"/>
          </a:xfrm>
        </p:spPr>
        <p:txBody>
          <a:bodyPr anchor="t">
            <a:normAutofit/>
          </a:bodyPr>
          <a:lstStyle/>
          <a:p>
            <a:r>
              <a:rPr lang="en-US" sz="3200" dirty="0"/>
              <a:t>Problem Statement</a:t>
            </a:r>
          </a:p>
        </p:txBody>
      </p:sp>
      <p:sp>
        <p:nvSpPr>
          <p:cNvPr id="15" name="Content Placeholder 3">
            <a:extLst>
              <a:ext uri="{FF2B5EF4-FFF2-40B4-BE49-F238E27FC236}">
                <a16:creationId xmlns:a16="http://schemas.microsoft.com/office/drawing/2014/main" id="{0F1F00CE-4053-3A97-68AB-041E228E4266}"/>
              </a:ext>
            </a:extLst>
          </p:cNvPr>
          <p:cNvSpPr>
            <a:spLocks noGrp="1"/>
          </p:cNvSpPr>
          <p:nvPr>
            <p:ph idx="1"/>
          </p:nvPr>
        </p:nvSpPr>
        <p:spPr>
          <a:xfrm>
            <a:off x="365568" y="1102032"/>
            <a:ext cx="8526505" cy="2315511"/>
          </a:xfrm>
        </p:spPr>
        <p:txBody>
          <a:bodyPr>
            <a:normAutofit fontScale="25000" lnSpcReduction="20000"/>
          </a:bodyPr>
          <a:lstStyle/>
          <a:p>
            <a:pPr marL="0" indent="0" algn="ctr">
              <a:lnSpc>
                <a:spcPct val="170000"/>
              </a:lnSpc>
              <a:buNone/>
            </a:pPr>
            <a:r>
              <a:rPr lang="en-CA" sz="7200" b="1" dirty="0">
                <a:effectLst/>
                <a:latin typeface="Arial" panose="020B0604020202020204" pitchFamily="34" charset="0"/>
                <a:ea typeface="Times New Roman" panose="02020603050405020304" pitchFamily="18" charset="0"/>
                <a:cs typeface="Arial" panose="020B0604020202020204" pitchFamily="34" charset="0"/>
              </a:rPr>
              <a:t>The objective of this project is to use the historical data and machine learning algorithms to predict if a customer’s credit card application would be accepted or rejected. I would identify the most efficient and best performing model that can be used to predict the approval of credit cards based on the attributes of the credit card application. </a:t>
            </a:r>
          </a:p>
          <a:p>
            <a:pPr marL="0" indent="0">
              <a:buNone/>
            </a:pPr>
            <a:endParaRPr lang="en-US"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a:xfrm>
            <a:off x="5873743" y="6155267"/>
            <a:ext cx="2474383" cy="365125"/>
          </a:xfrm>
        </p:spPr>
        <p:txBody>
          <a:bodyPr anchor="ctr">
            <a:normAutofit/>
          </a:bodyPr>
          <a:lstStyle/>
          <a:p>
            <a:pPr>
              <a:spcAft>
                <a:spcPts val="600"/>
              </a:spcAft>
            </a:pPr>
            <a:fld id="{BCBA42CB-E389-4338-A8B7-EE0CBAE9CA56}" type="datetime4">
              <a:rPr lang="en-US" smtClean="0"/>
              <a:pPr>
                <a:spcAft>
                  <a:spcPts val="600"/>
                </a:spcAft>
              </a:pPr>
              <a:t>April 4, 2022</a:t>
            </a:fld>
            <a:r>
              <a:rPr lang="en-CA"/>
              <a:t>     |</a:t>
            </a:r>
            <a:endParaRPr lang="en-US"/>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9E0D846-2D6A-8643-B2BF-83884A821236}" type="slidenum">
              <a:rPr lang="en-US" smtClean="0"/>
              <a:pPr>
                <a:spcAft>
                  <a:spcPts val="600"/>
                </a:spcAft>
              </a:pPr>
              <a:t>4</a:t>
            </a:fld>
            <a:endParaRPr lang="en-US"/>
          </a:p>
        </p:txBody>
      </p:sp>
    </p:spTree>
    <p:extLst>
      <p:ext uri="{BB962C8B-B14F-4D97-AF65-F5344CB8AC3E}">
        <p14:creationId xmlns:p14="http://schemas.microsoft.com/office/powerpoint/2010/main" val="72546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1EA8F-9DED-4B40-B366-DCDD7D233EA9}"/>
              </a:ext>
            </a:extLst>
          </p:cNvPr>
          <p:cNvSpPr>
            <a:spLocks noGrp="1"/>
          </p:cNvSpPr>
          <p:nvPr>
            <p:ph type="title"/>
          </p:nvPr>
        </p:nvSpPr>
        <p:spPr>
          <a:xfrm>
            <a:off x="365568" y="392415"/>
            <a:ext cx="8444818" cy="609325"/>
          </a:xfrm>
        </p:spPr>
        <p:txBody>
          <a:bodyPr/>
          <a:lstStyle/>
          <a:p>
            <a:r>
              <a:rPr lang="en-US" sz="3200" dirty="0"/>
              <a:t>Past Findings</a:t>
            </a:r>
            <a:endParaRPr lang="en-CA" sz="3200" dirty="0"/>
          </a:p>
        </p:txBody>
      </p:sp>
      <p:sp>
        <p:nvSpPr>
          <p:cNvPr id="3" name="Content Placeholder 2">
            <a:extLst>
              <a:ext uri="{FF2B5EF4-FFF2-40B4-BE49-F238E27FC236}">
                <a16:creationId xmlns:a16="http://schemas.microsoft.com/office/drawing/2014/main" id="{A3B4C4F4-98C8-4557-B882-3AB3705DAD3D}"/>
              </a:ext>
            </a:extLst>
          </p:cNvPr>
          <p:cNvSpPr>
            <a:spLocks noGrp="1"/>
          </p:cNvSpPr>
          <p:nvPr>
            <p:ph idx="1"/>
          </p:nvPr>
        </p:nvSpPr>
        <p:spPr>
          <a:xfrm>
            <a:off x="365568" y="1138336"/>
            <a:ext cx="8444818" cy="4767942"/>
          </a:xfrm>
        </p:spPr>
        <p:txBody>
          <a:bodyPr>
            <a:noAutofit/>
          </a:bodyPr>
          <a:lstStyle/>
          <a:p>
            <a:pPr algn="just">
              <a:lnSpc>
                <a:spcPct val="150000"/>
              </a:lnSpc>
            </a:pPr>
            <a:r>
              <a:rPr lang="en-CA" sz="1800" dirty="0">
                <a:effectLst/>
                <a:latin typeface="Arial" panose="020B0604020202020204" pitchFamily="34" charset="0"/>
                <a:ea typeface="Times New Roman" panose="02020603050405020304" pitchFamily="18" charset="0"/>
                <a:cs typeface="Arial" panose="020B0604020202020204" pitchFamily="34" charset="0"/>
              </a:rPr>
              <a:t>In the past, work has been done on similar research problem and dataset. Authors of research papers have applied different machine learning algorithms and compared the accuracy of the models to identify the most effective one.</a:t>
            </a:r>
          </a:p>
          <a:p>
            <a:pPr algn="just">
              <a:lnSpc>
                <a:spcPct val="150000"/>
              </a:lnSpc>
            </a:pPr>
            <a:r>
              <a:rPr lang="en-CA" sz="1800" b="1" dirty="0">
                <a:effectLst/>
                <a:latin typeface="Arial" panose="020B0604020202020204" pitchFamily="34" charset="0"/>
                <a:ea typeface="Times New Roman" panose="02020603050405020304" pitchFamily="18" charset="0"/>
                <a:cs typeface="Arial" panose="020B0604020202020204" pitchFamily="34" charset="0"/>
              </a:rPr>
              <a:t>Algorithms used </a:t>
            </a:r>
            <a:r>
              <a:rPr lang="en-CA" sz="1800" dirty="0">
                <a:effectLst/>
                <a:latin typeface="Arial" panose="020B0604020202020204" pitchFamily="34" charset="0"/>
                <a:ea typeface="Times New Roman" panose="02020603050405020304" pitchFamily="18" charset="0"/>
                <a:cs typeface="Arial" panose="020B0604020202020204" pitchFamily="34" charset="0"/>
              </a:rPr>
              <a:t>were Logistic Regression, SVM, KNN, Decision Tree, Random Forest and Light Gradient Boosting Machine (LGBM), CART Model.</a:t>
            </a:r>
          </a:p>
          <a:p>
            <a:pPr algn="just">
              <a:lnSpc>
                <a:spcPct val="150000"/>
              </a:lnSpc>
            </a:pPr>
            <a:r>
              <a:rPr lang="en-CA" sz="1800" b="1" dirty="0">
                <a:latin typeface="Arial" panose="020B0604020202020204" pitchFamily="34" charset="0"/>
                <a:ea typeface="Times New Roman" panose="02020603050405020304" pitchFamily="18" charset="0"/>
                <a:cs typeface="Arial" panose="020B0604020202020204" pitchFamily="34" charset="0"/>
              </a:rPr>
              <a:t>Evaluation metrics used </a:t>
            </a:r>
            <a:r>
              <a:rPr lang="en-CA" sz="1800" dirty="0">
                <a:latin typeface="Arial" panose="020B0604020202020204" pitchFamily="34" charset="0"/>
                <a:ea typeface="Times New Roman" panose="02020603050405020304" pitchFamily="18" charset="0"/>
                <a:cs typeface="Arial" panose="020B0604020202020204" pitchFamily="34" charset="0"/>
              </a:rPr>
              <a:t>were </a:t>
            </a:r>
            <a:r>
              <a:rPr lang="en-CA" sz="1800" dirty="0">
                <a:effectLst/>
                <a:latin typeface="Arial" panose="020B0604020202020204" pitchFamily="34" charset="0"/>
                <a:ea typeface="Times New Roman" panose="02020603050405020304" pitchFamily="18" charset="0"/>
                <a:cs typeface="Arial" panose="020B0604020202020204" pitchFamily="34" charset="0"/>
              </a:rPr>
              <a:t>Precision, Recall, Time, Accuracy, F1-Score.</a:t>
            </a:r>
          </a:p>
          <a:p>
            <a:pPr algn="just">
              <a:lnSpc>
                <a:spcPct val="150000"/>
              </a:lnSpc>
            </a:pPr>
            <a:r>
              <a:rPr lang="en-CA" sz="1800" dirty="0">
                <a:effectLst/>
                <a:latin typeface="Arial" panose="020B0604020202020204" pitchFamily="34" charset="0"/>
                <a:ea typeface="Times New Roman" panose="02020603050405020304" pitchFamily="18" charset="0"/>
                <a:cs typeface="Arial" panose="020B0604020202020204" pitchFamily="34" charset="0"/>
              </a:rPr>
              <a:t>Therefore, after reading the papers, I observed that solving this problem has many approaches, and every model applied would lead to prediction with different accuracies.</a:t>
            </a:r>
          </a:p>
        </p:txBody>
      </p:sp>
      <p:sp>
        <p:nvSpPr>
          <p:cNvPr id="4" name="Date Placeholder 3">
            <a:extLst>
              <a:ext uri="{FF2B5EF4-FFF2-40B4-BE49-F238E27FC236}">
                <a16:creationId xmlns:a16="http://schemas.microsoft.com/office/drawing/2014/main" id="{E2E46A43-D1B0-4319-B84D-33798EF65E69}"/>
              </a:ext>
            </a:extLst>
          </p:cNvPr>
          <p:cNvSpPr>
            <a:spLocks noGrp="1"/>
          </p:cNvSpPr>
          <p:nvPr>
            <p:ph type="dt" sz="half" idx="2"/>
          </p:nvPr>
        </p:nvSpPr>
        <p:spPr/>
        <p:txBody>
          <a:bodyPr/>
          <a:lstStyle/>
          <a:p>
            <a:fld id="{321D2AE1-B685-45A1-8C17-19D6BB8C161E}" type="datetime4">
              <a:rPr lang="en-US" smtClean="0"/>
              <a:t>April 4, 2022</a:t>
            </a:fld>
            <a:r>
              <a:rPr lang="en-CA"/>
              <a:t>     |</a:t>
            </a:r>
            <a:endParaRPr lang="en-US" dirty="0"/>
          </a:p>
        </p:txBody>
      </p:sp>
      <p:sp>
        <p:nvSpPr>
          <p:cNvPr id="5" name="Slide Number Placeholder 4">
            <a:extLst>
              <a:ext uri="{FF2B5EF4-FFF2-40B4-BE49-F238E27FC236}">
                <a16:creationId xmlns:a16="http://schemas.microsoft.com/office/drawing/2014/main" id="{651C8416-C1D7-48EF-8D14-9AC910A23752}"/>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3334929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6597-FA7F-4427-B28D-63E9B9A35985}"/>
              </a:ext>
            </a:extLst>
          </p:cNvPr>
          <p:cNvSpPr>
            <a:spLocks noGrp="1"/>
          </p:cNvSpPr>
          <p:nvPr>
            <p:ph type="title"/>
          </p:nvPr>
        </p:nvSpPr>
        <p:spPr>
          <a:xfrm>
            <a:off x="365568" y="392415"/>
            <a:ext cx="8444818" cy="609325"/>
          </a:xfrm>
        </p:spPr>
        <p:txBody>
          <a:bodyPr/>
          <a:lstStyle/>
          <a:p>
            <a:r>
              <a:rPr lang="en-US" sz="3200" dirty="0"/>
              <a:t>Dataset</a:t>
            </a:r>
            <a:endParaRPr lang="en-CA" dirty="0"/>
          </a:p>
        </p:txBody>
      </p:sp>
      <p:sp>
        <p:nvSpPr>
          <p:cNvPr id="3" name="Content Placeholder 2">
            <a:extLst>
              <a:ext uri="{FF2B5EF4-FFF2-40B4-BE49-F238E27FC236}">
                <a16:creationId xmlns:a16="http://schemas.microsoft.com/office/drawing/2014/main" id="{823A5A86-724E-4BB7-8976-7D98B7C73C0E}"/>
              </a:ext>
            </a:extLst>
          </p:cNvPr>
          <p:cNvSpPr>
            <a:spLocks noGrp="1"/>
          </p:cNvSpPr>
          <p:nvPr>
            <p:ph idx="1"/>
          </p:nvPr>
        </p:nvSpPr>
        <p:spPr>
          <a:xfrm>
            <a:off x="365567" y="1001740"/>
            <a:ext cx="5223470" cy="4885876"/>
          </a:xfrm>
        </p:spPr>
        <p:txBody>
          <a:bodyPr>
            <a:normAutofit fontScale="25000" lnSpcReduction="20000"/>
          </a:bodyPr>
          <a:lstStyle/>
          <a:p>
            <a:pPr algn="just">
              <a:lnSpc>
                <a:spcPct val="160000"/>
              </a:lnSpc>
            </a:pPr>
            <a:r>
              <a:rPr lang="en-CA" sz="6400" dirty="0">
                <a:effectLst/>
                <a:latin typeface="Arial" panose="020B0604020202020204" pitchFamily="34" charset="0"/>
                <a:ea typeface="Times New Roman" panose="02020603050405020304" pitchFamily="18" charset="0"/>
                <a:cs typeface="Arial" panose="020B0604020202020204" pitchFamily="34" charset="0"/>
              </a:rPr>
              <a:t>The data set is from </a:t>
            </a:r>
            <a:r>
              <a:rPr lang="en-CA" sz="6400" b="1" dirty="0">
                <a:effectLst/>
                <a:latin typeface="Arial" panose="020B0604020202020204" pitchFamily="34" charset="0"/>
                <a:ea typeface="Times New Roman" panose="02020603050405020304" pitchFamily="18" charset="0"/>
                <a:cs typeface="Arial" panose="020B0604020202020204" pitchFamily="34" charset="0"/>
              </a:rPr>
              <a:t>Kaggle Inc. </a:t>
            </a:r>
            <a:r>
              <a:rPr lang="en-CA" sz="6400" dirty="0">
                <a:effectLst/>
                <a:latin typeface="Arial" panose="020B0604020202020204" pitchFamily="34" charset="0"/>
                <a:ea typeface="Times New Roman" panose="02020603050405020304" pitchFamily="18" charset="0"/>
                <a:cs typeface="Arial" panose="020B0604020202020204" pitchFamily="34" charset="0"/>
              </a:rPr>
              <a:t>website, consists of two csv files: </a:t>
            </a:r>
            <a:r>
              <a:rPr lang="en-CA" sz="6400" b="1" dirty="0">
                <a:effectLst/>
                <a:latin typeface="Arial" panose="020B0604020202020204" pitchFamily="34" charset="0"/>
                <a:ea typeface="Times New Roman" panose="02020603050405020304" pitchFamily="18" charset="0"/>
                <a:cs typeface="Arial" panose="020B0604020202020204" pitchFamily="34" charset="0"/>
              </a:rPr>
              <a:t>application_record.csv and credit_record.csv.</a:t>
            </a:r>
          </a:p>
          <a:p>
            <a:pPr algn="just">
              <a:lnSpc>
                <a:spcPct val="160000"/>
              </a:lnSpc>
              <a:spcAft>
                <a:spcPts val="1000"/>
              </a:spcAft>
            </a:pPr>
            <a:r>
              <a:rPr lang="en-CA" sz="6400" b="1" dirty="0">
                <a:effectLst/>
                <a:latin typeface="Arial" panose="020B0604020202020204" pitchFamily="34" charset="0"/>
                <a:ea typeface="Times New Roman" panose="02020603050405020304" pitchFamily="18" charset="0"/>
                <a:cs typeface="Arial" panose="020B0604020202020204" pitchFamily="34" charset="0"/>
              </a:rPr>
              <a:t>File#1: </a:t>
            </a:r>
            <a:r>
              <a:rPr lang="en-CA" sz="6400" dirty="0">
                <a:effectLst/>
                <a:latin typeface="Arial" panose="020B0604020202020204" pitchFamily="34" charset="0"/>
                <a:ea typeface="Times New Roman" panose="02020603050405020304" pitchFamily="18" charset="0"/>
                <a:cs typeface="Arial" panose="020B0604020202020204" pitchFamily="34" charset="0"/>
              </a:rPr>
              <a:t>Application_record.csv consists of personal information of the customers. </a:t>
            </a:r>
          </a:p>
          <a:p>
            <a:pPr marL="342900" indent="-342900" algn="just">
              <a:lnSpc>
                <a:spcPct val="160000"/>
              </a:lnSpc>
              <a:spcAft>
                <a:spcPts val="1000"/>
              </a:spcAft>
              <a:buFont typeface="+mj-lt"/>
              <a:buAutoNum type="arabicPeriod"/>
            </a:pPr>
            <a:r>
              <a:rPr lang="en-CA" sz="6400" dirty="0">
                <a:effectLst/>
                <a:latin typeface="Arial" panose="020B0604020202020204" pitchFamily="34" charset="0"/>
                <a:ea typeface="Times New Roman" panose="02020603050405020304" pitchFamily="18" charset="0"/>
                <a:cs typeface="Arial" panose="020B0604020202020204" pitchFamily="34" charset="0"/>
              </a:rPr>
              <a:t>Total Features/Columns: </a:t>
            </a:r>
            <a:r>
              <a:rPr lang="en-CA" sz="6400" b="1" dirty="0">
                <a:effectLst/>
                <a:latin typeface="Arial" panose="020B0604020202020204" pitchFamily="34" charset="0"/>
                <a:ea typeface="Times New Roman" panose="02020603050405020304" pitchFamily="18" charset="0"/>
                <a:cs typeface="Arial" panose="020B0604020202020204" pitchFamily="34" charset="0"/>
              </a:rPr>
              <a:t>18</a:t>
            </a:r>
          </a:p>
          <a:p>
            <a:pPr marL="342900" indent="-342900" algn="just">
              <a:lnSpc>
                <a:spcPct val="160000"/>
              </a:lnSpc>
              <a:spcAft>
                <a:spcPts val="1000"/>
              </a:spcAft>
              <a:buFont typeface="+mj-lt"/>
              <a:buAutoNum type="arabicPeriod"/>
            </a:pPr>
            <a:r>
              <a:rPr lang="en-CA" sz="6400" dirty="0">
                <a:latin typeface="Arial" panose="020B0604020202020204" pitchFamily="34" charset="0"/>
                <a:ea typeface="Times New Roman" panose="02020603050405020304" pitchFamily="18" charset="0"/>
                <a:cs typeface="Arial" panose="020B0604020202020204" pitchFamily="34" charset="0"/>
              </a:rPr>
              <a:t>Total Rows: </a:t>
            </a:r>
            <a:r>
              <a:rPr lang="en-CA" sz="6400" b="1" dirty="0">
                <a:effectLst/>
                <a:latin typeface="Arial" panose="020B0604020202020204" pitchFamily="34" charset="0"/>
                <a:ea typeface="Times New Roman" panose="02020603050405020304" pitchFamily="18" charset="0"/>
                <a:cs typeface="Arial" panose="020B0604020202020204" pitchFamily="34" charset="0"/>
              </a:rPr>
              <a:t>438,557</a:t>
            </a:r>
          </a:p>
          <a:p>
            <a:pPr algn="just">
              <a:lnSpc>
                <a:spcPct val="160000"/>
              </a:lnSpc>
              <a:spcAft>
                <a:spcPts val="1000"/>
              </a:spcAft>
            </a:pPr>
            <a:r>
              <a:rPr lang="en-CA" sz="6400" b="1" dirty="0">
                <a:effectLst/>
                <a:latin typeface="Arial" panose="020B0604020202020204" pitchFamily="34" charset="0"/>
                <a:ea typeface="Times New Roman" panose="02020603050405020304" pitchFamily="18" charset="0"/>
                <a:cs typeface="Arial" panose="020B0604020202020204" pitchFamily="34" charset="0"/>
              </a:rPr>
              <a:t>File#2:</a:t>
            </a:r>
            <a:r>
              <a:rPr lang="en-CA" sz="6400" dirty="0">
                <a:effectLst/>
                <a:latin typeface="Arial" panose="020B0604020202020204" pitchFamily="34" charset="0"/>
                <a:ea typeface="Times New Roman" panose="02020603050405020304" pitchFamily="18" charset="0"/>
                <a:cs typeface="Arial" panose="020B0604020202020204" pitchFamily="34" charset="0"/>
              </a:rPr>
              <a:t> Credit_record.csv consists of credit card user’s behavior pattern. </a:t>
            </a:r>
          </a:p>
          <a:p>
            <a:pPr marL="342900" indent="-342900" algn="just">
              <a:lnSpc>
                <a:spcPct val="160000"/>
              </a:lnSpc>
              <a:spcAft>
                <a:spcPts val="1000"/>
              </a:spcAft>
              <a:buAutoNum type="arabicPeriod"/>
            </a:pPr>
            <a:r>
              <a:rPr lang="en-CA" sz="6400" dirty="0">
                <a:effectLst/>
                <a:latin typeface="Arial" panose="020B0604020202020204" pitchFamily="34" charset="0"/>
                <a:ea typeface="Times New Roman" panose="02020603050405020304" pitchFamily="18" charset="0"/>
                <a:cs typeface="Arial" panose="020B0604020202020204" pitchFamily="34" charset="0"/>
              </a:rPr>
              <a:t>Total Features/Columns: 3</a:t>
            </a:r>
          </a:p>
          <a:p>
            <a:pPr marL="342900" indent="-342900" algn="just">
              <a:lnSpc>
                <a:spcPct val="160000"/>
              </a:lnSpc>
              <a:spcAft>
                <a:spcPts val="1000"/>
              </a:spcAft>
              <a:buAutoNum type="arabicPeriod"/>
            </a:pPr>
            <a:r>
              <a:rPr lang="en-CA" sz="6400" dirty="0">
                <a:latin typeface="Arial" panose="020B0604020202020204" pitchFamily="34" charset="0"/>
                <a:ea typeface="Times New Roman" panose="02020603050405020304" pitchFamily="18" charset="0"/>
                <a:cs typeface="Arial" panose="020B0604020202020204" pitchFamily="34" charset="0"/>
              </a:rPr>
              <a:t>Total Rows: </a:t>
            </a:r>
            <a:r>
              <a:rPr lang="en-CA" sz="6400" dirty="0">
                <a:effectLst/>
                <a:latin typeface="Arial" panose="020B0604020202020204" pitchFamily="34" charset="0"/>
                <a:ea typeface="Times New Roman" panose="02020603050405020304" pitchFamily="18" charset="0"/>
                <a:cs typeface="Arial" panose="020B0604020202020204" pitchFamily="34" charset="0"/>
              </a:rPr>
              <a:t>1,048,575</a:t>
            </a:r>
          </a:p>
          <a:p>
            <a:pPr marL="342900" indent="-342900" algn="just">
              <a:lnSpc>
                <a:spcPct val="200000"/>
              </a:lnSpc>
              <a:spcAft>
                <a:spcPts val="1000"/>
              </a:spcAft>
              <a:buAutoNum type="arabicPeriod"/>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lnSpc>
                <a:spcPct val="200000"/>
              </a:lnSpc>
              <a:spcAft>
                <a:spcPts val="1000"/>
              </a:spcAft>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Date Placeholder 3">
            <a:extLst>
              <a:ext uri="{FF2B5EF4-FFF2-40B4-BE49-F238E27FC236}">
                <a16:creationId xmlns:a16="http://schemas.microsoft.com/office/drawing/2014/main" id="{43B066FC-6D86-4AAA-B60B-FA28BCCBE42C}"/>
              </a:ext>
            </a:extLst>
          </p:cNvPr>
          <p:cNvSpPr>
            <a:spLocks noGrp="1"/>
          </p:cNvSpPr>
          <p:nvPr>
            <p:ph type="dt" sz="half" idx="2"/>
          </p:nvPr>
        </p:nvSpPr>
        <p:spPr/>
        <p:txBody>
          <a:bodyPr/>
          <a:lstStyle/>
          <a:p>
            <a:fld id="{321D2AE1-B685-45A1-8C17-19D6BB8C161E}" type="datetime4">
              <a:rPr lang="en-US" smtClean="0"/>
              <a:t>April 4, 2022</a:t>
            </a:fld>
            <a:r>
              <a:rPr lang="en-CA"/>
              <a:t>     |</a:t>
            </a:r>
            <a:endParaRPr lang="en-US" dirty="0"/>
          </a:p>
        </p:txBody>
      </p:sp>
      <p:sp>
        <p:nvSpPr>
          <p:cNvPr id="5" name="Slide Number Placeholder 4">
            <a:extLst>
              <a:ext uri="{FF2B5EF4-FFF2-40B4-BE49-F238E27FC236}">
                <a16:creationId xmlns:a16="http://schemas.microsoft.com/office/drawing/2014/main" id="{7E3D32DA-77CB-4B6B-937B-8BAB94511CE3}"/>
              </a:ext>
            </a:extLst>
          </p:cNvPr>
          <p:cNvSpPr>
            <a:spLocks noGrp="1"/>
          </p:cNvSpPr>
          <p:nvPr>
            <p:ph type="sldNum" sz="quarter" idx="4"/>
          </p:nvPr>
        </p:nvSpPr>
        <p:spPr/>
        <p:txBody>
          <a:bodyPr/>
          <a:lstStyle/>
          <a:p>
            <a:fld id="{E1497D35-93D5-5047-9160-8F9C97C9D015}" type="slidenum">
              <a:rPr lang="en-US" smtClean="0"/>
              <a:pPr/>
              <a:t>6</a:t>
            </a:fld>
            <a:endParaRPr lang="en-US" dirty="0"/>
          </a:p>
        </p:txBody>
      </p:sp>
      <p:pic>
        <p:nvPicPr>
          <p:cNvPr id="17" name="Picture 16" descr="Table&#10;&#10;Description automatically generated">
            <a:extLst>
              <a:ext uri="{FF2B5EF4-FFF2-40B4-BE49-F238E27FC236}">
                <a16:creationId xmlns:a16="http://schemas.microsoft.com/office/drawing/2014/main" id="{167E43FF-C171-4808-92EB-3903AA440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937" y="392415"/>
            <a:ext cx="2655671" cy="3912714"/>
          </a:xfrm>
          <a:prstGeom prst="rect">
            <a:avLst/>
          </a:prstGeom>
        </p:spPr>
      </p:pic>
      <p:pic>
        <p:nvPicPr>
          <p:cNvPr id="19" name="Picture 18" descr="Table&#10;&#10;Description automatically generated">
            <a:extLst>
              <a:ext uri="{FF2B5EF4-FFF2-40B4-BE49-F238E27FC236}">
                <a16:creationId xmlns:a16="http://schemas.microsoft.com/office/drawing/2014/main" id="{D691E1F6-0D92-4798-8A1A-48BFE3673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938" y="4497356"/>
            <a:ext cx="2789334" cy="1324946"/>
          </a:xfrm>
          <a:prstGeom prst="rect">
            <a:avLst/>
          </a:prstGeom>
        </p:spPr>
      </p:pic>
    </p:spTree>
    <p:extLst>
      <p:ext uri="{BB962C8B-B14F-4D97-AF65-F5344CB8AC3E}">
        <p14:creationId xmlns:p14="http://schemas.microsoft.com/office/powerpoint/2010/main" val="530802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27BBC-97B3-458A-AEAA-61E950B6D33B}"/>
              </a:ext>
            </a:extLst>
          </p:cNvPr>
          <p:cNvSpPr>
            <a:spLocks noGrp="1"/>
          </p:cNvSpPr>
          <p:nvPr>
            <p:ph type="title"/>
          </p:nvPr>
        </p:nvSpPr>
        <p:spPr>
          <a:xfrm>
            <a:off x="365568" y="392415"/>
            <a:ext cx="8444818" cy="1069848"/>
          </a:xfrm>
        </p:spPr>
        <p:txBody>
          <a:bodyPr anchor="t">
            <a:normAutofit/>
          </a:bodyPr>
          <a:lstStyle/>
          <a:p>
            <a:r>
              <a:rPr lang="en-US" dirty="0"/>
              <a:t>My Approach</a:t>
            </a:r>
            <a:endParaRPr lang="en-CA" dirty="0"/>
          </a:p>
        </p:txBody>
      </p:sp>
      <p:pic>
        <p:nvPicPr>
          <p:cNvPr id="7" name="Content Placeholder 6" descr="Diagram&#10;&#10;Description automatically generated">
            <a:extLst>
              <a:ext uri="{FF2B5EF4-FFF2-40B4-BE49-F238E27FC236}">
                <a16:creationId xmlns:a16="http://schemas.microsoft.com/office/drawing/2014/main" id="{07347383-401B-4978-9666-DE8F07D0A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472184"/>
            <a:ext cx="7433726" cy="4452755"/>
          </a:xfrm>
          <a:noFill/>
        </p:spPr>
      </p:pic>
      <p:sp>
        <p:nvSpPr>
          <p:cNvPr id="4" name="Date Placeholder 3">
            <a:extLst>
              <a:ext uri="{FF2B5EF4-FFF2-40B4-BE49-F238E27FC236}">
                <a16:creationId xmlns:a16="http://schemas.microsoft.com/office/drawing/2014/main" id="{2F8FFDEF-2C90-4A3E-8C9A-A3426608F088}"/>
              </a:ext>
            </a:extLst>
          </p:cNvPr>
          <p:cNvSpPr>
            <a:spLocks noGrp="1"/>
          </p:cNvSpPr>
          <p:nvPr>
            <p:ph type="dt" sz="half" idx="2"/>
          </p:nvPr>
        </p:nvSpPr>
        <p:spPr>
          <a:xfrm>
            <a:off x="6275910" y="6155267"/>
            <a:ext cx="2072216" cy="365125"/>
          </a:xfrm>
        </p:spPr>
        <p:txBody>
          <a:bodyPr anchor="ctr">
            <a:normAutofit/>
          </a:bodyPr>
          <a:lstStyle/>
          <a:p>
            <a:pPr>
              <a:spcAft>
                <a:spcPts val="600"/>
              </a:spcAft>
            </a:pPr>
            <a:fld id="{321D2AE1-B685-45A1-8C17-19D6BB8C161E}" type="datetime4">
              <a:rPr lang="en-US" smtClean="0"/>
              <a:pPr>
                <a:spcAft>
                  <a:spcPts val="600"/>
                </a:spcAft>
              </a:pPr>
              <a:t>April 4, 2022</a:t>
            </a:fld>
            <a:r>
              <a:rPr lang="en-CA"/>
              <a:t>     |</a:t>
            </a:r>
            <a:endParaRPr lang="en-US"/>
          </a:p>
        </p:txBody>
      </p:sp>
      <p:sp>
        <p:nvSpPr>
          <p:cNvPr id="5" name="Slide Number Placeholder 4">
            <a:extLst>
              <a:ext uri="{FF2B5EF4-FFF2-40B4-BE49-F238E27FC236}">
                <a16:creationId xmlns:a16="http://schemas.microsoft.com/office/drawing/2014/main" id="{BE79D194-A5CC-439A-B0B7-4C11DE0F07B2}"/>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1497D35-93D5-5047-9160-8F9C97C9D015}" type="slidenum">
              <a:rPr lang="en-US" smtClean="0"/>
              <a:pPr>
                <a:spcAft>
                  <a:spcPts val="600"/>
                </a:spcAft>
              </a:pPr>
              <a:t>7</a:t>
            </a:fld>
            <a:endParaRPr lang="en-US"/>
          </a:p>
        </p:txBody>
      </p:sp>
    </p:spTree>
    <p:extLst>
      <p:ext uri="{BB962C8B-B14F-4D97-AF65-F5344CB8AC3E}">
        <p14:creationId xmlns:p14="http://schemas.microsoft.com/office/powerpoint/2010/main" val="3951257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8B4E-7329-449C-8633-4C72D33B3F51}"/>
              </a:ext>
            </a:extLst>
          </p:cNvPr>
          <p:cNvSpPr>
            <a:spLocks noGrp="1"/>
          </p:cNvSpPr>
          <p:nvPr>
            <p:ph type="title"/>
          </p:nvPr>
        </p:nvSpPr>
        <p:spPr>
          <a:xfrm>
            <a:off x="365568" y="392415"/>
            <a:ext cx="8444818" cy="609325"/>
          </a:xfrm>
        </p:spPr>
        <p:txBody>
          <a:bodyPr/>
          <a:lstStyle/>
          <a:p>
            <a:r>
              <a:rPr lang="en-US" sz="3200" dirty="0"/>
              <a:t>Data Exploration</a:t>
            </a:r>
            <a:endParaRPr lang="en-CA" sz="3200" dirty="0"/>
          </a:p>
        </p:txBody>
      </p:sp>
      <p:sp>
        <p:nvSpPr>
          <p:cNvPr id="3" name="Content Placeholder 2">
            <a:extLst>
              <a:ext uri="{FF2B5EF4-FFF2-40B4-BE49-F238E27FC236}">
                <a16:creationId xmlns:a16="http://schemas.microsoft.com/office/drawing/2014/main" id="{87633EB2-1957-4832-9C47-E950AAB631AC}"/>
              </a:ext>
            </a:extLst>
          </p:cNvPr>
          <p:cNvSpPr>
            <a:spLocks noGrp="1"/>
          </p:cNvSpPr>
          <p:nvPr>
            <p:ph idx="1"/>
          </p:nvPr>
        </p:nvSpPr>
        <p:spPr>
          <a:xfrm>
            <a:off x="365568" y="1287624"/>
            <a:ext cx="3870530" cy="4422711"/>
          </a:xfrm>
        </p:spPr>
        <p:txBody>
          <a:bodyPr>
            <a:normAutofit/>
          </a:bodyPr>
          <a:lstStyle/>
          <a:p>
            <a:pPr marL="0" indent="0" algn="just">
              <a:buNone/>
            </a:pPr>
            <a:r>
              <a:rPr lang="en-CA" sz="2000" dirty="0">
                <a:effectLst/>
                <a:latin typeface="Arial" panose="020B0604020202020204" pitchFamily="34" charset="0"/>
                <a:ea typeface="Times New Roman" panose="02020603050405020304" pitchFamily="18" charset="0"/>
                <a:cs typeface="Arial" panose="020B0604020202020204" pitchFamily="34" charset="0"/>
              </a:rPr>
              <a:t>I explored each csv file individually.</a:t>
            </a:r>
          </a:p>
          <a:p>
            <a:pPr marL="0" indent="0" algn="just">
              <a:buNone/>
            </a:pPr>
            <a:endParaRPr lang="en-CA" sz="2000" dirty="0">
              <a:latin typeface="Arial" panose="020B0604020202020204" pitchFamily="34" charset="0"/>
              <a:ea typeface="Times New Roman" panose="02020603050405020304" pitchFamily="18" charset="0"/>
              <a:cs typeface="Arial" panose="020B0604020202020204" pitchFamily="34" charset="0"/>
            </a:endParaRPr>
          </a:p>
          <a:p>
            <a:pPr marL="342900" indent="-342900" algn="just">
              <a:buFont typeface="+mj-lt"/>
              <a:buAutoNum type="arabicPeriod"/>
            </a:pPr>
            <a:r>
              <a:rPr lang="en-CA" sz="2000" b="1" dirty="0">
                <a:effectLst/>
                <a:latin typeface="Arial" panose="020B0604020202020204" pitchFamily="34" charset="0"/>
                <a:ea typeface="Times New Roman" panose="02020603050405020304" pitchFamily="18" charset="0"/>
                <a:cs typeface="Arial" panose="020B0604020202020204" pitchFamily="34" charset="0"/>
              </a:rPr>
              <a:t>application record csv file: </a:t>
            </a:r>
            <a:r>
              <a:rPr lang="en-CA" sz="2000" dirty="0">
                <a:effectLst/>
                <a:latin typeface="Arial" panose="020B0604020202020204" pitchFamily="34" charset="0"/>
                <a:ea typeface="Times New Roman" panose="02020603050405020304" pitchFamily="18" charset="0"/>
                <a:cs typeface="Arial" panose="020B0604020202020204" pitchFamily="34" charset="0"/>
              </a:rPr>
              <a:t>N</a:t>
            </a:r>
            <a:r>
              <a:rPr lang="en-CA"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umber of unique clients and number of rows are not equal. </a:t>
            </a:r>
            <a:r>
              <a:rPr lang="en-CA" sz="20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Occupation_Type</a:t>
            </a:r>
            <a:r>
              <a:rPr lang="en-CA"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feature has lot of missing values</a:t>
            </a:r>
          </a:p>
          <a:p>
            <a:pPr marL="342900" indent="-342900" algn="just">
              <a:buFont typeface="+mj-lt"/>
              <a:buAutoNum type="arabicPeriod"/>
            </a:pPr>
            <a:r>
              <a:rPr lang="en-CA" sz="2000" b="1" dirty="0">
                <a:effectLst/>
                <a:latin typeface="Arial" panose="020B0604020202020204" pitchFamily="34" charset="0"/>
                <a:ea typeface="Times New Roman" panose="02020603050405020304" pitchFamily="18" charset="0"/>
                <a:cs typeface="Arial" panose="020B0604020202020204" pitchFamily="34" charset="0"/>
              </a:rPr>
              <a:t>credit record csv file: </a:t>
            </a:r>
            <a:r>
              <a:rPr lang="en-CA" sz="2000" dirty="0">
                <a:latin typeface="Arial" panose="020B0604020202020204" pitchFamily="34" charset="0"/>
                <a:ea typeface="Times New Roman" panose="02020603050405020304" pitchFamily="18" charset="0"/>
                <a:cs typeface="Arial" panose="020B0604020202020204" pitchFamily="34" charset="0"/>
              </a:rPr>
              <a:t>N</a:t>
            </a:r>
            <a:r>
              <a:rPr lang="en-CA"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umber of unique clients are less than # rows.</a:t>
            </a:r>
            <a:r>
              <a:rPr lang="en-CA" sz="2000" dirty="0">
                <a:solidFill>
                  <a:srgbClr val="000000"/>
                </a:solidFill>
                <a:latin typeface="Arial" panose="020B0604020202020204" pitchFamily="34" charset="0"/>
                <a:ea typeface="Times New Roman" panose="02020603050405020304" pitchFamily="18" charset="0"/>
                <a:cs typeface="Arial" panose="020B0604020202020204" pitchFamily="34" charset="0"/>
              </a:rPr>
              <a:t> No </a:t>
            </a:r>
            <a:r>
              <a:rPr lang="en-CA"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missing data found.</a:t>
            </a:r>
            <a:endParaRPr lang="en-CA" sz="2000" dirty="0">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just">
              <a:buFont typeface="+mj-lt"/>
              <a:buAutoNum type="arabicPeriod"/>
            </a:pPr>
            <a:endParaRPr lang="en-CA" sz="2000" dirty="0">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CA" dirty="0"/>
          </a:p>
        </p:txBody>
      </p:sp>
      <p:sp>
        <p:nvSpPr>
          <p:cNvPr id="4" name="Date Placeholder 3">
            <a:extLst>
              <a:ext uri="{FF2B5EF4-FFF2-40B4-BE49-F238E27FC236}">
                <a16:creationId xmlns:a16="http://schemas.microsoft.com/office/drawing/2014/main" id="{757B3C4F-6058-4CE0-A052-9A2AC48BE34F}"/>
              </a:ext>
            </a:extLst>
          </p:cNvPr>
          <p:cNvSpPr>
            <a:spLocks noGrp="1"/>
          </p:cNvSpPr>
          <p:nvPr>
            <p:ph type="dt" sz="half" idx="2"/>
          </p:nvPr>
        </p:nvSpPr>
        <p:spPr/>
        <p:txBody>
          <a:bodyPr/>
          <a:lstStyle/>
          <a:p>
            <a:fld id="{321D2AE1-B685-45A1-8C17-19D6BB8C161E}" type="datetime4">
              <a:rPr lang="en-US" smtClean="0"/>
              <a:t>April 4, 2022</a:t>
            </a:fld>
            <a:r>
              <a:rPr lang="en-CA"/>
              <a:t>     |</a:t>
            </a:r>
            <a:endParaRPr lang="en-US" dirty="0"/>
          </a:p>
        </p:txBody>
      </p:sp>
      <p:sp>
        <p:nvSpPr>
          <p:cNvPr id="5" name="Slide Number Placeholder 4">
            <a:extLst>
              <a:ext uri="{FF2B5EF4-FFF2-40B4-BE49-F238E27FC236}">
                <a16:creationId xmlns:a16="http://schemas.microsoft.com/office/drawing/2014/main" id="{05BFA600-487C-4DEB-80B2-1250092EE2D9}"/>
              </a:ext>
            </a:extLst>
          </p:cNvPr>
          <p:cNvSpPr>
            <a:spLocks noGrp="1"/>
          </p:cNvSpPr>
          <p:nvPr>
            <p:ph type="sldNum" sz="quarter" idx="4"/>
          </p:nvPr>
        </p:nvSpPr>
        <p:spPr/>
        <p:txBody>
          <a:bodyPr/>
          <a:lstStyle/>
          <a:p>
            <a:fld id="{E1497D35-93D5-5047-9160-8F9C97C9D015}" type="slidenum">
              <a:rPr lang="en-US" smtClean="0"/>
              <a:pPr/>
              <a:t>8</a:t>
            </a:fld>
            <a:endParaRPr lang="en-US" dirty="0"/>
          </a:p>
        </p:txBody>
      </p:sp>
      <p:pic>
        <p:nvPicPr>
          <p:cNvPr id="6" name="Picture 5" descr="Diagram&#10;&#10;Description automatically generated">
            <a:extLst>
              <a:ext uri="{FF2B5EF4-FFF2-40B4-BE49-F238E27FC236}">
                <a16:creationId xmlns:a16="http://schemas.microsoft.com/office/drawing/2014/main" id="{35F17D68-D27F-44DD-9B11-98B10A83C1A6}"/>
              </a:ext>
            </a:extLst>
          </p:cNvPr>
          <p:cNvPicPr>
            <a:picLocks noChangeAspect="1"/>
          </p:cNvPicPr>
          <p:nvPr/>
        </p:nvPicPr>
        <p:blipFill>
          <a:blip r:embed="rId2"/>
          <a:stretch>
            <a:fillRect/>
          </a:stretch>
        </p:blipFill>
        <p:spPr>
          <a:xfrm>
            <a:off x="4907903" y="1185415"/>
            <a:ext cx="3638937" cy="2098961"/>
          </a:xfrm>
          <a:prstGeom prst="rect">
            <a:avLst/>
          </a:prstGeom>
        </p:spPr>
      </p:pic>
      <p:pic>
        <p:nvPicPr>
          <p:cNvPr id="7" name="Picture 6" descr="A picture containing timeline&#10;&#10;Description automatically generated">
            <a:extLst>
              <a:ext uri="{FF2B5EF4-FFF2-40B4-BE49-F238E27FC236}">
                <a16:creationId xmlns:a16="http://schemas.microsoft.com/office/drawing/2014/main" id="{ED4357D8-4594-425B-B106-61B7D9D67E56}"/>
              </a:ext>
            </a:extLst>
          </p:cNvPr>
          <p:cNvPicPr>
            <a:picLocks noChangeAspect="1"/>
          </p:cNvPicPr>
          <p:nvPr/>
        </p:nvPicPr>
        <p:blipFill>
          <a:blip r:embed="rId3"/>
          <a:stretch>
            <a:fillRect/>
          </a:stretch>
        </p:blipFill>
        <p:spPr>
          <a:xfrm>
            <a:off x="4907902" y="3468051"/>
            <a:ext cx="3638937" cy="2447557"/>
          </a:xfrm>
          <a:prstGeom prst="rect">
            <a:avLst/>
          </a:prstGeom>
        </p:spPr>
      </p:pic>
    </p:spTree>
    <p:extLst>
      <p:ext uri="{BB962C8B-B14F-4D97-AF65-F5344CB8AC3E}">
        <p14:creationId xmlns:p14="http://schemas.microsoft.com/office/powerpoint/2010/main" val="1891428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FF335DC5-0870-47BC-995C-7886AA254880}"/>
              </a:ext>
            </a:extLst>
          </p:cNvPr>
          <p:cNvPicPr>
            <a:picLocks noChangeAspect="1"/>
          </p:cNvPicPr>
          <p:nvPr/>
        </p:nvPicPr>
        <p:blipFill>
          <a:blip r:embed="rId2"/>
          <a:stretch>
            <a:fillRect/>
          </a:stretch>
        </p:blipFill>
        <p:spPr>
          <a:xfrm>
            <a:off x="6567564" y="1324947"/>
            <a:ext cx="2100576" cy="4359876"/>
          </a:xfrm>
          <a:prstGeom prst="rect">
            <a:avLst/>
          </a:prstGeom>
          <a:noFill/>
        </p:spPr>
      </p:pic>
      <p:sp>
        <p:nvSpPr>
          <p:cNvPr id="2" name="Title 1">
            <a:extLst>
              <a:ext uri="{FF2B5EF4-FFF2-40B4-BE49-F238E27FC236}">
                <a16:creationId xmlns:a16="http://schemas.microsoft.com/office/drawing/2014/main" id="{59EAB82F-85A7-408E-BA3D-63E93A4C2C45}"/>
              </a:ext>
            </a:extLst>
          </p:cNvPr>
          <p:cNvSpPr>
            <a:spLocks noGrp="1"/>
          </p:cNvSpPr>
          <p:nvPr>
            <p:ph type="title"/>
          </p:nvPr>
        </p:nvSpPr>
        <p:spPr>
          <a:xfrm>
            <a:off x="365568" y="392415"/>
            <a:ext cx="8444818" cy="1069848"/>
          </a:xfrm>
        </p:spPr>
        <p:txBody>
          <a:bodyPr anchor="t">
            <a:normAutofit/>
          </a:bodyPr>
          <a:lstStyle/>
          <a:p>
            <a:r>
              <a:rPr lang="en-US" dirty="0"/>
              <a:t>Data Preprocessing and Feature Engineering</a:t>
            </a:r>
            <a:endParaRPr lang="en-CA" dirty="0"/>
          </a:p>
        </p:txBody>
      </p:sp>
      <p:sp>
        <p:nvSpPr>
          <p:cNvPr id="3" name="Content Placeholder 2">
            <a:extLst>
              <a:ext uri="{FF2B5EF4-FFF2-40B4-BE49-F238E27FC236}">
                <a16:creationId xmlns:a16="http://schemas.microsoft.com/office/drawing/2014/main" id="{DD9040A1-6189-4F48-B0C8-BBC6B864950C}"/>
              </a:ext>
            </a:extLst>
          </p:cNvPr>
          <p:cNvSpPr>
            <a:spLocks noGrp="1"/>
          </p:cNvSpPr>
          <p:nvPr>
            <p:ph idx="1"/>
          </p:nvPr>
        </p:nvSpPr>
        <p:spPr>
          <a:xfrm>
            <a:off x="365567" y="1472184"/>
            <a:ext cx="5666926" cy="4212639"/>
          </a:xfrm>
        </p:spPr>
        <p:txBody>
          <a:bodyPr>
            <a:normAutofit/>
          </a:bodyPr>
          <a:lstStyle/>
          <a:p>
            <a:pPr marL="0" indent="0" algn="just">
              <a:buNone/>
            </a:pPr>
            <a:r>
              <a:rPr lang="en-CA" sz="2000" b="1" dirty="0">
                <a:effectLst/>
                <a:latin typeface="Arial" panose="020B0604020202020204" pitchFamily="34" charset="0"/>
                <a:cs typeface="Arial" panose="020B0604020202020204" pitchFamily="34" charset="0"/>
              </a:rPr>
              <a:t>Data Preprocessing: </a:t>
            </a:r>
            <a:r>
              <a:rPr lang="en-CA" sz="2000" dirty="0">
                <a:effectLst/>
                <a:latin typeface="Arial" panose="020B0604020202020204" pitchFamily="34" charset="0"/>
                <a:cs typeface="Arial" panose="020B0604020202020204" pitchFamily="34" charset="0"/>
              </a:rPr>
              <a:t>I analyzed, cleaned, and transformed all of the features to use them in the Prediction Models.</a:t>
            </a:r>
          </a:p>
          <a:p>
            <a:pPr marL="0" indent="0" algn="just">
              <a:buNone/>
            </a:pPr>
            <a:r>
              <a:rPr lang="en-CA" sz="2000" dirty="0">
                <a:latin typeface="Arial" panose="020B0604020202020204" pitchFamily="34" charset="0"/>
                <a:cs typeface="Arial" panose="020B0604020202020204" pitchFamily="34" charset="0"/>
              </a:rPr>
              <a:t>Created a target variable, renamed columns and removed null values.</a:t>
            </a:r>
          </a:p>
          <a:p>
            <a:pPr marL="0" indent="0" algn="just">
              <a:buNone/>
            </a:pPr>
            <a:endParaRPr lang="en-CA" sz="2000" dirty="0">
              <a:latin typeface="Arial" panose="020B0604020202020204" pitchFamily="34" charset="0"/>
              <a:cs typeface="Arial" panose="020B0604020202020204" pitchFamily="34" charset="0"/>
            </a:endParaRPr>
          </a:p>
          <a:p>
            <a:pPr marL="0" indent="0" algn="just">
              <a:buNone/>
            </a:pPr>
            <a:r>
              <a:rPr lang="en-CA" sz="2000" b="1" dirty="0">
                <a:latin typeface="Arial" panose="020B0604020202020204" pitchFamily="34" charset="0"/>
                <a:cs typeface="Arial" panose="020B0604020202020204" pitchFamily="34" charset="0"/>
              </a:rPr>
              <a:t>Feature Engineering: </a:t>
            </a:r>
            <a:r>
              <a:rPr lang="en-CA" sz="2000" dirty="0">
                <a:effectLst/>
                <a:latin typeface="Arial" panose="020B0604020202020204" pitchFamily="34" charset="0"/>
                <a:cs typeface="Arial" panose="020B0604020202020204" pitchFamily="34" charset="0"/>
              </a:rPr>
              <a:t>I calculated the Information Value (IV) of the features, </a:t>
            </a:r>
            <a:r>
              <a:rPr lang="en-CA"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to select important variables.</a:t>
            </a:r>
            <a:endParaRPr lang="en-CA" sz="2000" dirty="0">
              <a:latin typeface="Arial" panose="020B0604020202020204" pitchFamily="34" charset="0"/>
              <a:cs typeface="Arial" panose="020B0604020202020204" pitchFamily="34" charset="0"/>
            </a:endParaRPr>
          </a:p>
          <a:p>
            <a:pPr marL="0" indent="0">
              <a:buNone/>
            </a:pPr>
            <a:endParaRPr lang="en-CA" dirty="0"/>
          </a:p>
        </p:txBody>
      </p:sp>
      <p:sp>
        <p:nvSpPr>
          <p:cNvPr id="4" name="Date Placeholder 3">
            <a:extLst>
              <a:ext uri="{FF2B5EF4-FFF2-40B4-BE49-F238E27FC236}">
                <a16:creationId xmlns:a16="http://schemas.microsoft.com/office/drawing/2014/main" id="{69D4B1D3-210C-4084-AB97-3BF2069494C0}"/>
              </a:ext>
            </a:extLst>
          </p:cNvPr>
          <p:cNvSpPr>
            <a:spLocks noGrp="1"/>
          </p:cNvSpPr>
          <p:nvPr>
            <p:ph type="dt" sz="half" idx="2"/>
          </p:nvPr>
        </p:nvSpPr>
        <p:spPr>
          <a:xfrm>
            <a:off x="6032493" y="6155267"/>
            <a:ext cx="2315633" cy="365125"/>
          </a:xfrm>
        </p:spPr>
        <p:txBody>
          <a:bodyPr anchor="ctr">
            <a:normAutofit/>
          </a:bodyPr>
          <a:lstStyle/>
          <a:p>
            <a:pPr>
              <a:spcAft>
                <a:spcPts val="600"/>
              </a:spcAft>
            </a:pPr>
            <a:fld id="{321D2AE1-B685-45A1-8C17-19D6BB8C161E}" type="datetime4">
              <a:rPr lang="en-US" smtClean="0"/>
              <a:pPr>
                <a:spcAft>
                  <a:spcPts val="600"/>
                </a:spcAft>
              </a:pPr>
              <a:t>April 4, 2022</a:t>
            </a:fld>
            <a:r>
              <a:rPr lang="en-CA"/>
              <a:t>     |</a:t>
            </a:r>
            <a:endParaRPr lang="en-US"/>
          </a:p>
        </p:txBody>
      </p:sp>
      <p:sp>
        <p:nvSpPr>
          <p:cNvPr id="5" name="Slide Number Placeholder 4">
            <a:extLst>
              <a:ext uri="{FF2B5EF4-FFF2-40B4-BE49-F238E27FC236}">
                <a16:creationId xmlns:a16="http://schemas.microsoft.com/office/drawing/2014/main" id="{DDE4743C-1A88-42F1-9160-BEA59437B287}"/>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1497D35-93D5-5047-9160-8F9C97C9D015}" type="slidenum">
              <a:rPr lang="en-US" smtClean="0"/>
              <a:pPr>
                <a:spcAft>
                  <a:spcPts val="600"/>
                </a:spcAft>
              </a:pPr>
              <a:t>9</a:t>
            </a:fld>
            <a:endParaRPr lang="en-US"/>
          </a:p>
        </p:txBody>
      </p:sp>
    </p:spTree>
    <p:extLst>
      <p:ext uri="{BB962C8B-B14F-4D97-AF65-F5344CB8AC3E}">
        <p14:creationId xmlns:p14="http://schemas.microsoft.com/office/powerpoint/2010/main" val="2757772885"/>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717</Words>
  <Application>Microsoft Office PowerPoint</Application>
  <PresentationFormat>On-screen Show (4:3)</PresentationFormat>
  <Paragraphs>100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Times New Roman</vt:lpstr>
      <vt:lpstr>RyersonUniversity_MasterTemplate v1</vt:lpstr>
      <vt:lpstr>Predicting Credit Card Approval of Customers using Machine Learning Algorithms   CIND 820 – Big Data Analytics Project    </vt:lpstr>
      <vt:lpstr>Contents</vt:lpstr>
      <vt:lpstr>Introduction</vt:lpstr>
      <vt:lpstr>Problem Statement</vt:lpstr>
      <vt:lpstr>Past Findings</vt:lpstr>
      <vt:lpstr>Dataset</vt:lpstr>
      <vt:lpstr>My Approach</vt:lpstr>
      <vt:lpstr>Data Exploration</vt:lpstr>
      <vt:lpstr>Data Preprocessing and Feature Engineering</vt:lpstr>
      <vt:lpstr>Machine Learning Models</vt:lpstr>
      <vt:lpstr>Conclusion</vt:lpstr>
      <vt:lpstr>Goal: To use the historical data and machine learning algorithms to predict if a customer’s credit card application would be accepted or rejected.   Approach: I applied six different classification algorithms to the dataset to find out which model gives the most accurate prediction results.   I applied the Synthetic Minority Oversampling Technique (SMOTE), to stabilize the imbalanced data.  Findings: Random Forest classification model gives the most accurate prediction.  Future Improvement: Apply other classification models to improve the accuracy score.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2022-04-04T19:52:49Z</dcterms:modified>
</cp:coreProperties>
</file>